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7" r:id="rId4"/>
    <p:sldId id="259" r:id="rId6"/>
    <p:sldId id="261" r:id="rId7"/>
    <p:sldId id="263" r:id="rId8"/>
    <p:sldId id="265" r:id="rId9"/>
    <p:sldId id="267" r:id="rId10"/>
    <p:sldId id="268" r:id="rId11"/>
    <p:sldId id="269" r:id="rId12"/>
    <p:sldId id="271" r:id="rId13"/>
    <p:sldId id="272" r:id="rId14"/>
    <p:sldId id="273" r:id="rId15"/>
    <p:sldId id="274" r:id="rId16"/>
    <p:sldId id="275" r:id="rId17"/>
    <p:sldId id="276" r:id="rId18"/>
    <p:sldId id="277" r:id="rId19"/>
    <p:sldId id="279" r:id="rId20"/>
    <p:sldId id="280" r:id="rId21"/>
    <p:sldId id="281" r:id="rId22"/>
    <p:sldId id="282" r:id="rId23"/>
    <p:sldId id="283" r:id="rId24"/>
    <p:sldId id="284" r:id="rId25"/>
    <p:sldId id="285" r:id="rId26"/>
    <p:sldId id="286" r:id="rId27"/>
    <p:sldId id="287" r:id="rId28"/>
    <p:sldId id="288" r:id="rId29"/>
    <p:sldId id="289" r:id="rId30"/>
    <p:sldId id="293"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3" r:id="rId49"/>
  </p:sldIdLst>
  <p:sldSz cx="12192000" cy="6858000"/>
  <p:notesSz cx="6858000" cy="9144000"/>
  <p:custDataLst>
    <p:tags r:id="rId5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4" Type="http://schemas.openxmlformats.org/officeDocument/2006/relationships/tags" Target="tags/tag127.xml"/><Relationship Id="rId53" Type="http://schemas.openxmlformats.org/officeDocument/2006/relationships/commentAuthors" Target="commentAuthors.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ED419-5B3F-423C-8358-46E41EBE13C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charset="-122"/>
                  <a:ea typeface="微软雅黑" panose="020B0503020204020204" charset="-122"/>
                </a:rPr>
                <a:t>时尚微立体图表合集</a:t>
              </a:r>
              <a:endParaRPr lang="zh-CN" altLang="en-US" sz="2000" b="1" dirty="0">
                <a:solidFill>
                  <a:schemeClr val="accent1"/>
                </a:solidFill>
                <a:effectLst/>
                <a:latin typeface="微软雅黑" panose="020B0503020204020204" charset="-122"/>
                <a:ea typeface="微软雅黑" panose="020B0503020204020204" charset="-122"/>
              </a:endParaRPr>
            </a:p>
          </p:txBody>
        </p:sp>
      </p:grpSp>
      <p:cxnSp>
        <p:nvCxnSpPr>
          <p:cNvPr id="6" name="直接连接符 5"/>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1" y="6356352"/>
            <a:ext cx="2844800" cy="365125"/>
          </a:xfrm>
          <a:prstGeom prst="rect">
            <a:avLst/>
          </a:prstGeom>
        </p:spPr>
        <p:txBody>
          <a:bodyPr/>
          <a:lstStyle/>
          <a:p>
            <a:fld id="{FC8A9CF0-91C9-42F9-83C2-B72FF9A18BA5}" type="datetimeFigureOut">
              <a:rPr lang="zh-CN" altLang="en-US" smtClean="0"/>
            </a:fld>
            <a:endParaRPr lang="zh-CN" altLang="en-US"/>
          </a:p>
        </p:txBody>
      </p:sp>
      <p:sp>
        <p:nvSpPr>
          <p:cNvPr id="3" name="页脚占位符 2"/>
          <p:cNvSpPr>
            <a:spLocks noGrp="1"/>
          </p:cNvSpPr>
          <p:nvPr>
            <p:ph type="ftr" sz="quarter" idx="11"/>
          </p:nvPr>
        </p:nvSpPr>
        <p:spPr>
          <a:xfrm>
            <a:off x="4165600" y="6356352"/>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2"/>
            <a:ext cx="2844800"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16" name="Slide Number Placeholder 5"/>
          <p:cNvSpPr txBox="1"/>
          <p:nvPr userDrawn="1"/>
        </p:nvSpPr>
        <p:spPr>
          <a:xfrm>
            <a:off x="1025562" y="6158291"/>
            <a:ext cx="647753" cy="328295"/>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400" b="0" i="0" smtClean="0">
                <a:solidFill>
                  <a:srgbClr val="FFFFFF"/>
                </a:solidFill>
                <a:latin typeface="Bebas Neue" charset="0"/>
                <a:ea typeface="Bebas Neue" charset="0"/>
                <a:cs typeface="Bebas Neue" charset="0"/>
              </a:rPr>
            </a:fld>
            <a:endParaRPr lang="en-US" sz="1400" b="0" i="0" dirty="0">
              <a:solidFill>
                <a:srgbClr val="FFFFFF"/>
              </a:solidFill>
              <a:latin typeface="Bebas Neue" charset="0"/>
              <a:ea typeface="Bebas Neue" charset="0"/>
              <a:cs typeface="Bebas Neue" charset="0"/>
            </a:endParaRPr>
          </a:p>
        </p:txBody>
      </p:sp>
      <p:sp>
        <p:nvSpPr>
          <p:cNvPr id="17" name="TextBox 16"/>
          <p:cNvSpPr txBox="1"/>
          <p:nvPr userDrawn="1"/>
        </p:nvSpPr>
        <p:spPr>
          <a:xfrm>
            <a:off x="504035" y="6168552"/>
            <a:ext cx="732893" cy="307777"/>
          </a:xfrm>
          <a:prstGeom prst="rect">
            <a:avLst/>
          </a:prstGeom>
          <a:noFill/>
        </p:spPr>
        <p:txBody>
          <a:bodyPr wrap="none" rtlCol="0">
            <a:spAutoFit/>
          </a:bodyPr>
          <a:lstStyle/>
          <a:p>
            <a:r>
              <a:rPr lang="en-US" sz="1400" b="0" i="0" dirty="0" smtClean="0">
                <a:solidFill>
                  <a:srgbClr val="FFFFFF"/>
                </a:solidFill>
                <a:latin typeface="Bebas Neue" charset="0"/>
                <a:ea typeface="Bebas Neue" charset="0"/>
                <a:cs typeface="Bebas Neue" charset="0"/>
              </a:rPr>
              <a:t>Slide  /</a:t>
            </a:r>
            <a:endParaRPr lang="en-US" sz="1400" b="0" i="0" dirty="0">
              <a:solidFill>
                <a:srgbClr val="FFFFFF"/>
              </a:solidFill>
              <a:latin typeface="Bebas Neue" charset="0"/>
              <a:ea typeface="Bebas Neue" charset="0"/>
              <a:cs typeface="Bebas Neue" charset="0"/>
            </a:endParaRPr>
          </a:p>
        </p:txBody>
      </p:sp>
      <p:sp>
        <p:nvSpPr>
          <p:cNvPr id="4" name="矩形 3"/>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CE7FB5-5520-420F-9C46-C773A0E49A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B3D0E2-04B4-4BC0-959B-C42A5ABFD66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标题幻灯片">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microsoft.com/office/2007/relationships/hdphoto" Target="../media/image2.wdp"/><Relationship Id="rId8" Type="http://schemas.openxmlformats.org/officeDocument/2006/relationships/image" Target="../media/image1.jpeg"/><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8">
              <a:extLst>
                <a:ext uri="{BEBA8EAE-BF5A-486C-A8C5-ECC9F3942E4B}">
                  <a14:imgProps xmlns:a14="http://schemas.microsoft.com/office/drawing/2010/main">
                    <a14:imgLayer r:embed="rId9">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ftr="0" dt="0"/>
  <p:txStyles>
    <p:titleStyle>
      <a:lvl1pPr algn="l" defTabSz="1219200" rtl="0" eaLnBrk="1" latinLnBrk="0" hangingPunct="1">
        <a:spcBef>
          <a:spcPct val="0"/>
        </a:spcBef>
        <a:buNone/>
        <a:defRPr sz="4535" kern="1200">
          <a:solidFill>
            <a:srgbClr val="17375E"/>
          </a:solidFill>
          <a:latin typeface="Signika"/>
          <a:ea typeface="Open Sans Extrabold" pitchFamily="34" charset="0"/>
          <a:cs typeface="Signika"/>
        </a:defRPr>
      </a:lvl1pPr>
    </p:titleStyle>
    <p:bodyStyle>
      <a:lvl1pPr marL="457200" indent="-457200" algn="l" defTabSz="1219200" rtl="0" eaLnBrk="1" latinLnBrk="0" hangingPunct="1">
        <a:spcBef>
          <a:spcPct val="20000"/>
        </a:spcBef>
        <a:buFont typeface="Arial" panose="020B0604020202020204" pitchFamily="34" charset="0"/>
        <a:buChar char="•"/>
        <a:defRPr sz="2665" kern="1200">
          <a:solidFill>
            <a:srgbClr val="17375E"/>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2135" kern="1200">
          <a:solidFill>
            <a:srgbClr val="17375E"/>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4.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0" Type="http://schemas.openxmlformats.org/officeDocument/2006/relationships/slideLayout" Target="../slideLayouts/slideLayout14.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0" Type="http://schemas.openxmlformats.org/officeDocument/2006/relationships/slideLayout" Target="../slideLayouts/slideLayout14.xml"/><Relationship Id="rId1" Type="http://schemas.openxmlformats.org/officeDocument/2006/relationships/tags" Target="../tags/tag30.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s>
</file>

<file path=ppt/slides/_rels/slide17.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image" Target="../media/image6.png"/><Relationship Id="rId17" Type="http://schemas.openxmlformats.org/officeDocument/2006/relationships/notesSlide" Target="../notesSlides/notesSlide7.xml"/><Relationship Id="rId16" Type="http://schemas.openxmlformats.org/officeDocument/2006/relationships/slideLayout" Target="../slideLayouts/slideLayout1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6.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6" Type="http://schemas.openxmlformats.org/officeDocument/2006/relationships/slideLayout" Target="../slideLayouts/slideLayout14.xml"/><Relationship Id="rId25" Type="http://schemas.openxmlformats.org/officeDocument/2006/relationships/tags" Target="../tags/tag78.xml"/><Relationship Id="rId24" Type="http://schemas.openxmlformats.org/officeDocument/2006/relationships/tags" Target="../tags/tag77.xml"/><Relationship Id="rId23" Type="http://schemas.openxmlformats.org/officeDocument/2006/relationships/tags" Target="../tags/tag76.xml"/><Relationship Id="rId22" Type="http://schemas.openxmlformats.org/officeDocument/2006/relationships/tags" Target="../tags/tag75.xml"/><Relationship Id="rId21" Type="http://schemas.openxmlformats.org/officeDocument/2006/relationships/tags" Target="../tags/tag74.xml"/><Relationship Id="rId20" Type="http://schemas.openxmlformats.org/officeDocument/2006/relationships/tags" Target="../tags/tag73.xml"/><Relationship Id="rId2" Type="http://schemas.openxmlformats.org/officeDocument/2006/relationships/tags" Target="../tags/tag55.xml"/><Relationship Id="rId19" Type="http://schemas.openxmlformats.org/officeDocument/2006/relationships/tags" Target="../tags/tag72.xml"/><Relationship Id="rId18" Type="http://schemas.openxmlformats.org/officeDocument/2006/relationships/tags" Target="../tags/tag71.xml"/><Relationship Id="rId17" Type="http://schemas.openxmlformats.org/officeDocument/2006/relationships/tags" Target="../tags/tag70.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tags" Target="../tags/tag5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80.xml"/><Relationship Id="rId1" Type="http://schemas.openxmlformats.org/officeDocument/2006/relationships/tags" Target="../tags/tag79.xml"/></Relationships>
</file>

<file path=ppt/slides/_rels/slide26.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image" Target="../media/image6.png"/><Relationship Id="rId17" Type="http://schemas.openxmlformats.org/officeDocument/2006/relationships/notesSlide" Target="../notesSlides/notesSlide8.xml"/><Relationship Id="rId16" Type="http://schemas.openxmlformats.org/officeDocument/2006/relationships/slideLayout" Target="../slideLayouts/slideLayout14.xml"/><Relationship Id="rId15" Type="http://schemas.openxmlformats.org/officeDocument/2006/relationships/tags" Target="../tags/tag93.xml"/><Relationship Id="rId14" Type="http://schemas.openxmlformats.org/officeDocument/2006/relationships/tags" Target="../tags/tag92.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image" Target="../media/image5.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5.xml"/><Relationship Id="rId1" Type="http://schemas.openxmlformats.org/officeDocument/2006/relationships/tags" Target="../tags/tag94.xml"/></Relationships>
</file>

<file path=ppt/slides/_rels/slide34.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image" Target="../media/image6.png"/><Relationship Id="rId17" Type="http://schemas.openxmlformats.org/officeDocument/2006/relationships/notesSlide" Target="../notesSlides/notesSlide9.xml"/><Relationship Id="rId16" Type="http://schemas.openxmlformats.org/officeDocument/2006/relationships/slideLayout" Target="../slideLayouts/slideLayout14.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image" Target="../media/image5.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4.xml"/><Relationship Id="rId2" Type="http://schemas.openxmlformats.org/officeDocument/2006/relationships/image" Target="../media/image6.png"/><Relationship Id="rId1" Type="http://schemas.openxmlformats.org/officeDocument/2006/relationships/image" Target="../media/image5.jpeg"/></Relationships>
</file>

<file path=ppt/slides/_rels/slide40.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7" Type="http://schemas.openxmlformats.org/officeDocument/2006/relationships/slideLayout" Target="../slideLayouts/slideLayout14.xml"/><Relationship Id="rId16" Type="http://schemas.openxmlformats.org/officeDocument/2006/relationships/tags" Target="../tags/tag124.xml"/><Relationship Id="rId15" Type="http://schemas.openxmlformats.org/officeDocument/2006/relationships/tags" Target="../tags/tag123.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09.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26.xml"/><Relationship Id="rId1" Type="http://schemas.openxmlformats.org/officeDocument/2006/relationships/tags" Target="../tags/tag12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image" Target="../media/image5.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6.png"/><Relationship Id="rId17" Type="http://schemas.openxmlformats.org/officeDocument/2006/relationships/notesSlide" Target="../notesSlides/notesSlide6.xml"/><Relationship Id="rId16" Type="http://schemas.openxmlformats.org/officeDocument/2006/relationships/slideLayout" Target="../slideLayouts/slideLayout14.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938530" y="2367280"/>
            <a:ext cx="7200900" cy="1198880"/>
          </a:xfrm>
          <a:prstGeom prst="rect">
            <a:avLst/>
          </a:prstGeom>
          <a:noFill/>
          <a:ln>
            <a:noFill/>
          </a:ln>
        </p:spPr>
        <p:txBody>
          <a:bodyPr wrap="square" rtlCol="0">
            <a:spAutoFit/>
          </a:bodyPr>
          <a:lstStyle/>
          <a:p>
            <a:pPr algn="ctr"/>
            <a:r>
              <a:rPr lang="zh-CN" altLang="en-US" sz="7200" dirty="0" smtClean="0">
                <a:latin typeface="华文细黑" panose="02010600040101010101" charset="-122"/>
                <a:ea typeface="字魂27号-布丁体"/>
                <a:sym typeface="华文细黑" panose="02010600040101010101" charset="-122"/>
              </a:rPr>
              <a:t>美</a:t>
            </a:r>
            <a:r>
              <a:rPr lang="en-US" altLang="zh-CN" sz="7200" dirty="0" smtClean="0">
                <a:latin typeface="华文细黑" panose="02010600040101010101" charset="-122"/>
                <a:ea typeface="字魂27号-布丁体"/>
                <a:sym typeface="华文细黑" panose="02010600040101010101" charset="-122"/>
              </a:rPr>
              <a:t> </a:t>
            </a:r>
            <a:r>
              <a:rPr lang="zh-CN" altLang="en-US" sz="7200" dirty="0" smtClean="0">
                <a:latin typeface="华文细黑" panose="02010600040101010101" charset="-122"/>
                <a:ea typeface="字魂27号-布丁体"/>
                <a:sym typeface="华文细黑" panose="02010600040101010101" charset="-122"/>
              </a:rPr>
              <a:t>育</a:t>
            </a:r>
            <a:endParaRPr lang="zh-CN" altLang="en-US" sz="7200" dirty="0" smtClean="0">
              <a:latin typeface="华文细黑" panose="02010600040101010101" charset="-122"/>
              <a:ea typeface="字魂27号-布丁体"/>
              <a:sym typeface="华文细黑" panose="02010600040101010101" charset="-122"/>
            </a:endParaRPr>
          </a:p>
        </p:txBody>
      </p:sp>
      <p:grpSp>
        <p:nvGrpSpPr>
          <p:cNvPr id="4" name="组合 3"/>
          <p:cNvGrpSpPr/>
          <p:nvPr/>
        </p:nvGrpSpPr>
        <p:grpSpPr>
          <a:xfrm>
            <a:off x="2017105" y="3942129"/>
            <a:ext cx="4703132" cy="460375"/>
            <a:chOff x="1861105" y="3523016"/>
            <a:chExt cx="5180832" cy="460375"/>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
          <p:nvSpPr>
            <p:cNvPr id="10" name="矩形 9"/>
            <p:cNvSpPr/>
            <p:nvPr/>
          </p:nvSpPr>
          <p:spPr>
            <a:xfrm>
              <a:off x="2000988" y="3523016"/>
              <a:ext cx="4785550" cy="460375"/>
            </a:xfrm>
            <a:prstGeom prst="rect">
              <a:avLst/>
            </a:prstGeom>
            <a:noFill/>
          </p:spPr>
          <p:txBody>
            <a:bodyPr wrap="square">
              <a:spAutoFit/>
            </a:bodyPr>
            <a:lstStyle/>
            <a:p>
              <a:pPr algn="ctr">
                <a:spcBef>
                  <a:spcPct val="0"/>
                </a:spcBef>
                <a:buFontTx/>
                <a:buNone/>
              </a:pPr>
              <a:r>
                <a:rPr lang="zh-CN" altLang="en-US" sz="2400" dirty="0">
                  <a:solidFill>
                    <a:srgbClr val="FFFFFF"/>
                  </a:solidFill>
                  <a:latin typeface="华文细黑" panose="02010600040101010101" charset="-122"/>
                  <a:ea typeface="字魂27号-布丁体"/>
                  <a:sym typeface="华文细黑" panose="02010600040101010101" charset="-122"/>
                </a:rPr>
                <a:t>北京出版社</a:t>
              </a:r>
              <a:endParaRPr lang="zh-CN" altLang="en-US" sz="2400" dirty="0">
                <a:solidFill>
                  <a:srgbClr val="FFFFFF"/>
                </a:solidFill>
                <a:latin typeface="华文细黑" panose="02010600040101010101" charset="-122"/>
                <a:ea typeface="字魂27号-布丁体"/>
                <a:sym typeface="华文细黑" panose="02010600040101010101" charset="-122"/>
              </a:endParaRPr>
            </a:p>
          </p:txBody>
        </p:sp>
      </p:grpSp>
      <p:grpSp>
        <p:nvGrpSpPr>
          <p:cNvPr id="2" name="组合 1"/>
          <p:cNvGrpSpPr/>
          <p:nvPr/>
        </p:nvGrpSpPr>
        <p:grpSpPr>
          <a:xfrm>
            <a:off x="83185" y="7429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2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93825"/>
            <a:ext cx="11087735" cy="441769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044575" y="1594485"/>
            <a:ext cx="1027938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这部分最后低沉的音响，预示出不祥的事情就要发生，阴森可怕的大锣与定音鼓以及惊惶不安的小提琴，把我们带入到音乐展开部，这段旋律由抗婚、楼台会、哭灵投坟三部分构成。音乐中铜管乐以严峻的节奏、阴沉的音调，奏出了封建势力凶暴残酷的主题。紧接着独奏小提琴采用戏曲的“散板”节奏，奏出祝英台惶惶不安和痛苦的心情。它们在不同的调性上不断出现，最后达到一个斗争高潮——强烈的抗婚场面，而达到了矛盾冲突的高潮。此刻音乐突然停顿下来，又转入慢板乐段——“楼台</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会”。二人在楼台相会互诉衷肠。这时大提琴与小提琴开始“一问一答”。这段旋律缠绵悱恻，如泣如诉；小提琴与大提琴的对答，时分时合，把梁祝相互倾诉爱慕之情的情景，表现得淋漓尽致。</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接下去音乐急转而下，乐曲运用戏曲中的紧拉慢唱的手法，将祝英台悲切的心情表现得淋漓尽致。这里，小提琴汲取了民族乐器的演奏手法，和声、配器及整个处理上更多运用了戏曲的表现手法，将</a:t>
            </a:r>
            <a:endParaRPr lang="zh-CN" altLang="en-US">
              <a:latin typeface="楷体" panose="02010609060101010101" charset="-122"/>
              <a:ea typeface="楷体" panose="02010609060101010101" charset="-122"/>
            </a:endParaRPr>
          </a:p>
        </p:txBody>
      </p:sp>
      <p:sp>
        <p:nvSpPr>
          <p:cNvPr id="13" name="文本框 12"/>
          <p:cNvSpPr txBox="1"/>
          <p:nvPr/>
        </p:nvSpPr>
        <p:spPr>
          <a:xfrm>
            <a:off x="5500370" y="51879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93825"/>
            <a:ext cx="11087735" cy="441769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976630" y="1710055"/>
            <a:ext cx="10279380" cy="3784600"/>
          </a:xfrm>
          <a:prstGeom prst="rect">
            <a:avLst/>
          </a:prstGeom>
          <a:noFill/>
        </p:spPr>
        <p:txBody>
          <a:bodyPr wrap="square" rtlCol="0" anchor="t">
            <a:spAutoFit/>
          </a:bodyPr>
          <a:p>
            <a:pPr indent="0" algn="just" fontAlgn="auto">
              <a:lnSpc>
                <a:spcPct val="150000"/>
              </a:lnSpc>
              <a:spcBef>
                <a:spcPts val="0"/>
              </a:spcBef>
              <a:spcAft>
                <a:spcPts val="0"/>
              </a:spcAft>
            </a:pPr>
            <a:r>
              <a:rPr lang="zh-CN" altLang="en-US" sz="1600">
                <a:latin typeface="楷体" panose="02010609060101010101" charset="-122"/>
                <a:ea typeface="楷体" panose="02010609060101010101" charset="-122"/>
              </a:rPr>
              <a:t>祝英台的形象与悲伤的心情刻画得真切可感。当乐曲发展到改变节拍（由二拍子变为三拍子 ) 时，祝英台以年轻的生命，向苍天作了最后的控诉，锣鼓齐鸣，祝英台纵身投坟，乐曲达到最高潮。</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哭灵投坟”这段悲天动地的音乐主要采用了越剧紧拉慢唱的嚣板和绍剧中富有特色的“二凡”腔。原汁原味的越剧“尺调”哭腔，抒发祝英台痛不欲生的悲痛情感，乐队铜管演奏的是稍加变化的激昂的绍兴大班（即绍剧）“二凡”高腔。只有中国二胡琴弦上才有的滑指手法，首次出现在小提琴演奏上，使《梁祝》在表现满腔悲愤、痛苦欲绝的情感时，产生了震撼人心的艺术效果。使《梁祝》从内容到表现形式，都具有鲜明的中国特质。</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最后是再现部。乐曲出现了引子的音乐素材，而这已不是人世间的美景。长笛以美妙的华彩旋律，结合竖琴的级进滑奏，把人们带到了神仙的境界。再现了传说中“化蝶”场景。我们又再次听到了那段熟悉的“爱情主题”。第一小提琴与独奏小提琴先后加弱音器重新奏出了那使人难忘的爱情主题。然后，色彩性的钢片琴在高音区轻柔地演奏五声音阶的起伏的音型，并多次移调，仿佛梁祝在天上翩翩起舞，歌唱他们忠贞不渝的爱情。</a:t>
            </a:r>
            <a:endParaRPr lang="zh-CN" altLang="en-US" sz="1600">
              <a:latin typeface="楷体" panose="02010609060101010101" charset="-122"/>
              <a:ea typeface="楷体" panose="02010609060101010101" charset="-122"/>
            </a:endParaRPr>
          </a:p>
        </p:txBody>
      </p:sp>
      <p:sp>
        <p:nvSpPr>
          <p:cNvPr id="13" name="文本框 12"/>
          <p:cNvSpPr txBox="1"/>
          <p:nvPr/>
        </p:nvSpPr>
        <p:spPr>
          <a:xfrm>
            <a:off x="5500370" y="51879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93825"/>
            <a:ext cx="11087735" cy="441769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976630" y="1710055"/>
            <a:ext cx="10279380" cy="506730"/>
          </a:xfrm>
          <a:prstGeom prst="rect">
            <a:avLst/>
          </a:prstGeom>
          <a:noFill/>
        </p:spPr>
        <p:txBody>
          <a:bodyPr wrap="square" rtlCol="0" anchor="t">
            <a:spAutoFit/>
          </a:bodyPr>
          <a:p>
            <a:pPr indent="0" algn="just" fontAlgn="auto">
              <a:lnSpc>
                <a:spcPct val="150000"/>
              </a:lnSpc>
              <a:spcBef>
                <a:spcPts val="0"/>
              </a:spcBef>
              <a:spcAft>
                <a:spcPts val="0"/>
              </a:spcAft>
            </a:pPr>
            <a:r>
              <a:rPr lang="zh-CN" altLang="en-US">
                <a:latin typeface="微软雅黑" panose="020B0503020204020204" charset="-122"/>
                <a:ea typeface="微软雅黑" panose="020B0503020204020204" charset="-122"/>
              </a:rPr>
              <a:t>音乐按类型可以分为声乐和器乐。</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5500370" y="51879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3" name="矩形 2"/>
          <p:cNvSpPr/>
          <p:nvPr>
            <p:custDataLst>
              <p:tags r:id="rId1"/>
            </p:custDataLst>
          </p:nvPr>
        </p:nvSpPr>
        <p:spPr>
          <a:xfrm>
            <a:off x="1121410" y="2464761"/>
            <a:ext cx="1040573" cy="1082147"/>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7" name="文本框 16"/>
          <p:cNvSpPr txBox="1"/>
          <p:nvPr>
            <p:custDataLst>
              <p:tags r:id="rId2"/>
            </p:custDataLst>
          </p:nvPr>
        </p:nvSpPr>
        <p:spPr>
          <a:xfrm>
            <a:off x="2310765" y="2610485"/>
            <a:ext cx="9058275" cy="791210"/>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fontAlgn="auto">
              <a:lnSpc>
                <a:spcPct val="120000"/>
              </a:lnSpc>
            </a:pPr>
            <a:r>
              <a:rPr lang="zh-CN" altLang="en-US" sz="1700" spc="100" dirty="0">
                <a:solidFill>
                  <a:srgbClr val="000000">
                    <a:lumMod val="85000"/>
                    <a:lumOff val="15000"/>
                  </a:srgbClr>
                </a:solidFill>
                <a:uFillTx/>
                <a:latin typeface="Arial" panose="020B0604020202020204" pitchFamily="34" charset="0"/>
                <a:ea typeface="微软雅黑" panose="020B0503020204020204" charset="-122"/>
              </a:rPr>
              <a:t>声乐作品又可根据其形式、风格的不同分成歌曲、说唱音乐、戏曲音乐、歌剧等不同体裁。其中歌曲是一种小型的音乐体裁，包括民歌、艺术歌曲、通俗歌曲、儿童歌曲等。</a:t>
            </a:r>
            <a:endParaRPr lang="zh-CN" altLang="en-US" sz="1700" spc="100" dirty="0">
              <a:solidFill>
                <a:srgbClr val="000000">
                  <a:lumMod val="85000"/>
                  <a:lumOff val="15000"/>
                </a:srgbClr>
              </a:solidFill>
              <a:uFillTx/>
              <a:latin typeface="Arial" panose="020B0604020202020204" pitchFamily="34" charset="0"/>
              <a:ea typeface="微软雅黑" panose="020B0503020204020204" charset="-122"/>
            </a:endParaRPr>
          </a:p>
        </p:txBody>
      </p:sp>
      <p:sp>
        <p:nvSpPr>
          <p:cNvPr id="8" name="矩形 7"/>
          <p:cNvSpPr/>
          <p:nvPr>
            <p:custDataLst>
              <p:tags r:id="rId3"/>
            </p:custDataLst>
          </p:nvPr>
        </p:nvSpPr>
        <p:spPr>
          <a:xfrm>
            <a:off x="1121410" y="4222008"/>
            <a:ext cx="1040573" cy="1082147"/>
          </a:xfrm>
          <a:prstGeom prst="rect">
            <a:avLst/>
          </a:prstGeom>
          <a:solidFill>
            <a:srgbClr val="FFC00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8" name="文本框 17"/>
          <p:cNvSpPr txBox="1"/>
          <p:nvPr>
            <p:custDataLst>
              <p:tags r:id="rId4"/>
            </p:custDataLst>
          </p:nvPr>
        </p:nvSpPr>
        <p:spPr>
          <a:xfrm>
            <a:off x="2310903" y="4367825"/>
            <a:ext cx="8862557" cy="791134"/>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lvl="0" algn="just" fontAlgn="auto">
              <a:lnSpc>
                <a:spcPct val="120000"/>
              </a:lnSpc>
              <a:buClrTx/>
              <a:buSzTx/>
              <a:buFontTx/>
            </a:pPr>
            <a:r>
              <a:rPr lang="zh-CN" altLang="en-US" sz="18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器乐作品可分成独奏曲、重奏曲和合奏曲。独奏曲范围很广。几乎各种乐器都有独奏曲。中国的二胡、琵琶、板胡、笛、箫、葫芦丝、唢呐、扬琴、笙、古琴、筝、柳琴、木琴等，均不乏著名的独奏曲。</a:t>
            </a:r>
            <a:endParaRPr lang="zh-CN" altLang="en-US" sz="18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6" name="文本框 5"/>
          <p:cNvSpPr txBox="1"/>
          <p:nvPr>
            <p:custDataLst>
              <p:tags r:id="rId5"/>
            </p:custDataLst>
          </p:nvPr>
        </p:nvSpPr>
        <p:spPr>
          <a:xfrm>
            <a:off x="1399393" y="2660218"/>
            <a:ext cx="484608" cy="690613"/>
          </a:xfrm>
          <a:prstGeom prst="rect">
            <a:avLst/>
          </a:prstGeom>
          <a:noFill/>
        </p:spPr>
        <p:txBody>
          <a:bodyPr wrap="square" rtlCol="0">
            <a:normAutofit fontScale="90000"/>
          </a:bodyPr>
          <a:lstStyle/>
          <a:p>
            <a:r>
              <a:rPr lang="en-US" altLang="zh-CN" sz="4000" b="1" dirty="0">
                <a:solidFill>
                  <a:srgbClr val="FFFFFF"/>
                </a:solidFill>
                <a:latin typeface="微软雅黑" panose="020B0503020204020204" charset="-122"/>
                <a:ea typeface="微软雅黑" panose="020B0503020204020204" charset="-122"/>
              </a:rPr>
              <a:t>1</a:t>
            </a:r>
            <a:endParaRPr lang="en-US" altLang="zh-CN" sz="4000" b="1" dirty="0">
              <a:solidFill>
                <a:srgbClr val="FFFFFF"/>
              </a:solidFill>
              <a:latin typeface="微软雅黑" panose="020B0503020204020204" charset="-122"/>
              <a:ea typeface="微软雅黑" panose="020B0503020204020204" charset="-122"/>
            </a:endParaRPr>
          </a:p>
        </p:txBody>
      </p:sp>
      <p:sp>
        <p:nvSpPr>
          <p:cNvPr id="7" name="文本框 6"/>
          <p:cNvSpPr txBox="1"/>
          <p:nvPr>
            <p:custDataLst>
              <p:tags r:id="rId6"/>
            </p:custDataLst>
          </p:nvPr>
        </p:nvSpPr>
        <p:spPr>
          <a:xfrm>
            <a:off x="1399393" y="4417465"/>
            <a:ext cx="484608" cy="690613"/>
          </a:xfrm>
          <a:prstGeom prst="rect">
            <a:avLst/>
          </a:prstGeom>
          <a:noFill/>
        </p:spPr>
        <p:txBody>
          <a:bodyPr wrap="square" rtlCol="0">
            <a:normAutofit fontScale="90000"/>
          </a:bodyPr>
          <a:lstStyle/>
          <a:p>
            <a:r>
              <a:rPr lang="en-US" altLang="zh-CN" sz="4000" b="1">
                <a:solidFill>
                  <a:srgbClr val="FFFFFF"/>
                </a:solidFill>
                <a:latin typeface="微软雅黑" panose="020B0503020204020204" charset="-122"/>
                <a:ea typeface="微软雅黑" panose="020B0503020204020204" charset="-122"/>
              </a:rPr>
              <a:t>2</a:t>
            </a:r>
            <a:endParaRPr lang="en-US" altLang="zh-CN" sz="4000" b="1">
              <a:solidFill>
                <a:srgbClr val="FFFFFF"/>
              </a:solidFill>
              <a:latin typeface="微软雅黑" panose="020B0503020204020204" charset="-122"/>
              <a:ea typeface="微软雅黑" panose="020B0503020204020204" charset="-122"/>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101725"/>
            <a:ext cx="11087735" cy="46996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976630" y="1268095"/>
            <a:ext cx="10279380" cy="506730"/>
          </a:xfrm>
          <a:prstGeom prst="rect">
            <a:avLst/>
          </a:prstGeom>
          <a:noFill/>
        </p:spPr>
        <p:txBody>
          <a:bodyPr wrap="square" rtlCol="0" anchor="t">
            <a:spAutoFit/>
          </a:bodyPr>
          <a:p>
            <a:pPr indent="0" algn="just" fontAlgn="auto">
              <a:lnSpc>
                <a:spcPct val="150000"/>
              </a:lnSpc>
              <a:spcBef>
                <a:spcPts val="0"/>
              </a:spcBef>
              <a:spcAft>
                <a:spcPts val="0"/>
              </a:spcAft>
            </a:pPr>
            <a:r>
              <a:rPr lang="zh-CN" altLang="en-US">
                <a:latin typeface="微软雅黑" panose="020B0503020204020204" charset="-122"/>
                <a:ea typeface="微软雅黑" panose="020B0503020204020204" charset="-122"/>
              </a:rPr>
              <a:t>音乐按照风格划分有古典音乐、流行音乐、民族音乐等。</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5441315" y="20447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2" name="矩形 1"/>
          <p:cNvSpPr/>
          <p:nvPr>
            <p:custDataLst>
              <p:tags r:id="rId1"/>
            </p:custDataLst>
          </p:nvPr>
        </p:nvSpPr>
        <p:spPr>
          <a:xfrm>
            <a:off x="935355" y="2026285"/>
            <a:ext cx="925195" cy="866140"/>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0" name="文本框 9"/>
          <p:cNvSpPr txBox="1"/>
          <p:nvPr>
            <p:custDataLst>
              <p:tags r:id="rId2"/>
            </p:custDataLst>
          </p:nvPr>
        </p:nvSpPr>
        <p:spPr>
          <a:xfrm>
            <a:off x="2152650" y="207835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fontAlgn="auto">
              <a:lnSpc>
                <a:spcPct val="120000"/>
              </a:lnSpc>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rPr>
              <a:t>古典音乐在国外，这种音乐类型被称为“古典的、正统派的、古典文学的”音乐，所以我们称之为“古典音乐”，确切地说应该是“西洋古典音乐”。</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endParaRPr>
          </a:p>
        </p:txBody>
      </p:sp>
      <p:sp>
        <p:nvSpPr>
          <p:cNvPr id="11" name="矩形 10"/>
          <p:cNvSpPr/>
          <p:nvPr>
            <p:custDataLst>
              <p:tags r:id="rId3"/>
            </p:custDataLst>
          </p:nvPr>
        </p:nvSpPr>
        <p:spPr>
          <a:xfrm>
            <a:off x="935355" y="3348990"/>
            <a:ext cx="925195" cy="866140"/>
          </a:xfrm>
          <a:prstGeom prst="rect">
            <a:avLst/>
          </a:prstGeom>
          <a:solidFill>
            <a:srgbClr val="FFC00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4" name="文本框 13"/>
          <p:cNvSpPr txBox="1"/>
          <p:nvPr>
            <p:custDataLst>
              <p:tags r:id="rId4"/>
            </p:custDataLst>
          </p:nvPr>
        </p:nvSpPr>
        <p:spPr>
          <a:xfrm>
            <a:off x="2152650" y="3401060"/>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流行音乐是指那些结构短小、内容通俗、形式活泼、情感真挚，并被广大群众所喜爱，广泛传唱或欣赏，流行一时的甚至流传后世的器乐曲和歌曲。</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15" name="矩形 14"/>
          <p:cNvSpPr/>
          <p:nvPr>
            <p:custDataLst>
              <p:tags r:id="rId5"/>
            </p:custDataLst>
          </p:nvPr>
        </p:nvSpPr>
        <p:spPr>
          <a:xfrm>
            <a:off x="935355" y="4671695"/>
            <a:ext cx="925195" cy="866140"/>
          </a:xfrm>
          <a:prstGeom prst="rect">
            <a:avLst/>
          </a:prstGeom>
          <a:solidFill>
            <a:srgbClr val="92D05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9" name="文本框 18"/>
          <p:cNvSpPr txBox="1"/>
          <p:nvPr>
            <p:custDataLst>
              <p:tags r:id="rId6"/>
            </p:custDataLst>
          </p:nvPr>
        </p:nvSpPr>
        <p:spPr>
          <a:xfrm>
            <a:off x="2152650" y="472376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rPr>
              <a:t>民族音乐有广义和狭义之分。广义指浪漫主义中后期兴起的富有民族色彩的，或是宣扬民族主义的乐派。狭义地讲，指中国民族音乐。所</a:t>
            </a:r>
            <a:endParaRPr lang="zh-CN" altLang="en-US" sz="1600" spc="100" dirty="0">
              <a:solidFill>
                <a:srgbClr val="000000">
                  <a:lumMod val="85000"/>
                  <a:lumOff val="15000"/>
                </a:srgbClr>
              </a:solidFill>
              <a:uFillTx/>
              <a:latin typeface="Arial" panose="020B0604020202020204" pitchFamily="34" charset="0"/>
              <a:ea typeface="微软雅黑" panose="020B0503020204020204" charset="-122"/>
              <a:sym typeface="微软雅黑" panose="020B0503020204020204" charset="-122"/>
            </a:endParaRPr>
          </a:p>
        </p:txBody>
      </p:sp>
      <p:sp>
        <p:nvSpPr>
          <p:cNvPr id="20" name="文本框 19"/>
          <p:cNvSpPr txBox="1"/>
          <p:nvPr>
            <p:custDataLst>
              <p:tags r:id="rId7"/>
            </p:custDataLst>
          </p:nvPr>
        </p:nvSpPr>
        <p:spPr>
          <a:xfrm>
            <a:off x="1149985" y="4751705"/>
            <a:ext cx="495935" cy="706755"/>
          </a:xfrm>
          <a:prstGeom prst="rect">
            <a:avLst/>
          </a:prstGeom>
          <a:noFill/>
        </p:spPr>
        <p:txBody>
          <a:bodyPr wrap="square" rtlCol="0">
            <a:normAutofit fontScale="90000"/>
          </a:bodyPr>
          <a:lstStyle/>
          <a:p>
            <a:r>
              <a:rPr lang="en-US" altLang="zh-CN" sz="4000" b="1">
                <a:solidFill>
                  <a:srgbClr val="FFFFFF"/>
                </a:solidFill>
                <a:latin typeface="微软雅黑" panose="020B0503020204020204" charset="-122"/>
                <a:ea typeface="微软雅黑" panose="020B0503020204020204" charset="-122"/>
              </a:rPr>
              <a:t>3</a:t>
            </a:r>
            <a:endParaRPr lang="en-US" altLang="zh-CN" sz="4000" b="1">
              <a:solidFill>
                <a:srgbClr val="FFFFFF"/>
              </a:solidFill>
              <a:latin typeface="微软雅黑" panose="020B0503020204020204" charset="-122"/>
              <a:ea typeface="微软雅黑" panose="020B0503020204020204" charset="-122"/>
            </a:endParaRPr>
          </a:p>
        </p:txBody>
      </p:sp>
      <p:sp>
        <p:nvSpPr>
          <p:cNvPr id="21" name="文本框 20"/>
          <p:cNvSpPr txBox="1"/>
          <p:nvPr>
            <p:custDataLst>
              <p:tags r:id="rId8"/>
            </p:custDataLst>
          </p:nvPr>
        </p:nvSpPr>
        <p:spPr>
          <a:xfrm>
            <a:off x="1149985" y="3429000"/>
            <a:ext cx="495935" cy="706755"/>
          </a:xfrm>
          <a:prstGeom prst="rect">
            <a:avLst/>
          </a:prstGeom>
          <a:noFill/>
        </p:spPr>
        <p:txBody>
          <a:bodyPr wrap="square" rtlCol="0">
            <a:normAutofit fontScale="90000"/>
          </a:bodyPr>
          <a:lstStyle/>
          <a:p>
            <a:r>
              <a:rPr lang="en-US" altLang="zh-CN" sz="4000" b="1">
                <a:solidFill>
                  <a:srgbClr val="FFFFFF"/>
                </a:solidFill>
                <a:latin typeface="微软雅黑" panose="020B0503020204020204" charset="-122"/>
                <a:ea typeface="微软雅黑" panose="020B0503020204020204" charset="-122"/>
              </a:rPr>
              <a:t>2</a:t>
            </a:r>
            <a:endParaRPr lang="en-US" altLang="zh-CN" sz="4000" b="1">
              <a:solidFill>
                <a:srgbClr val="FFFFFF"/>
              </a:solidFill>
              <a:latin typeface="微软雅黑" panose="020B0503020204020204" charset="-122"/>
              <a:ea typeface="微软雅黑" panose="020B0503020204020204" charset="-122"/>
            </a:endParaRPr>
          </a:p>
        </p:txBody>
      </p:sp>
      <p:sp>
        <p:nvSpPr>
          <p:cNvPr id="22" name="文本框 21"/>
          <p:cNvSpPr txBox="1"/>
          <p:nvPr>
            <p:custDataLst>
              <p:tags r:id="rId9"/>
            </p:custDataLst>
          </p:nvPr>
        </p:nvSpPr>
        <p:spPr>
          <a:xfrm>
            <a:off x="1149985" y="2106295"/>
            <a:ext cx="495935" cy="706755"/>
          </a:xfrm>
          <a:prstGeom prst="rect">
            <a:avLst/>
          </a:prstGeom>
          <a:noFill/>
        </p:spPr>
        <p:txBody>
          <a:bodyPr wrap="square" rtlCol="0">
            <a:normAutofit fontScale="90000"/>
          </a:bodyPr>
          <a:lstStyle/>
          <a:p>
            <a:r>
              <a:rPr lang="en-US" altLang="zh-CN" sz="4000" b="1">
                <a:solidFill>
                  <a:srgbClr val="FFFFFF"/>
                </a:solidFill>
                <a:latin typeface="微软雅黑" panose="020B0503020204020204" charset="-122"/>
                <a:ea typeface="微软雅黑" panose="020B0503020204020204" charset="-122"/>
              </a:rPr>
              <a:t>1</a:t>
            </a:r>
            <a:endParaRPr lang="en-US" altLang="zh-CN" sz="4000" b="1">
              <a:solidFill>
                <a:srgbClr val="FFFFFF"/>
              </a:solidFill>
              <a:latin typeface="微软雅黑" panose="020B0503020204020204" charset="-122"/>
              <a:ea typeface="微软雅黑" panose="020B0503020204020204" charset="-122"/>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101725"/>
            <a:ext cx="11087735" cy="46996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108075" y="1456690"/>
            <a:ext cx="10015855" cy="1337945"/>
          </a:xfrm>
          <a:prstGeom prst="rect">
            <a:avLst/>
          </a:prstGeom>
          <a:noFill/>
        </p:spPr>
        <p:txBody>
          <a:bodyPr wrap="square" rtlCol="0" anchor="t">
            <a:spAutoFit/>
          </a:bodyPr>
          <a:p>
            <a:pPr indent="0" algn="just" fontAlgn="auto">
              <a:lnSpc>
                <a:spcPct val="150000"/>
              </a:lnSpc>
              <a:spcBef>
                <a:spcPts val="0"/>
              </a:spcBef>
              <a:spcAft>
                <a:spcPts val="0"/>
              </a:spcAft>
            </a:pPr>
            <a:r>
              <a:rPr lang="zh-CN" altLang="en-US">
                <a:latin typeface="微软雅黑" panose="020B0503020204020204" charset="-122"/>
                <a:ea typeface="微软雅黑" panose="020B0503020204020204" charset="-122"/>
              </a:rPr>
              <a:t>音乐审美的核心是情感体验，审美即人所进行的一切欣赏美的活动，是审美主体自觉地对审美对象进行感知、体验、联想、想象，分析、评判和再创造的心理过程。音乐艺术的审美特征，主要表现在以下三个方面。</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5441315" y="20447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29" name="矩形 8"/>
          <p:cNvSpPr/>
          <p:nvPr>
            <p:custDataLst>
              <p:tags r:id="rId1"/>
            </p:custDataLst>
          </p:nvPr>
        </p:nvSpPr>
        <p:spPr>
          <a:xfrm>
            <a:off x="1570768" y="3207636"/>
            <a:ext cx="579755" cy="471805"/>
          </a:xfrm>
          <a:custGeom>
            <a:avLst/>
            <a:gdLst/>
            <a:ahLst/>
            <a:cxnLst/>
            <a:rect l="l" t="t" r="r" b="b"/>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solidFill>
            <a:srgbClr val="549E39"/>
          </a:solidFill>
          <a:ln w="12700" cap="flat" cmpd="sng" algn="ctr">
            <a:noFill/>
            <a:prstDash val="solid"/>
            <a:miter lim="800000"/>
          </a:ln>
          <a:effectLst/>
        </p:spPr>
        <p:txBody>
          <a:bodyPr rtlCol="0" anchor="ctr">
            <a:normAutofit/>
          </a:bodyPr>
          <a:p>
            <a:pPr algn="ctr"/>
            <a:endParaRPr lang="zh-CN" altLang="en-US" sz="2400" b="1" dirty="0">
              <a:solidFill>
                <a:srgbClr val="549E39"/>
              </a:solidFill>
              <a:sym typeface="Arial" panose="020B0604020202020204" pitchFamily="34" charset="0"/>
            </a:endParaRPr>
          </a:p>
        </p:txBody>
      </p:sp>
      <p:sp>
        <p:nvSpPr>
          <p:cNvPr id="30" name="矩形 29"/>
          <p:cNvSpPr/>
          <p:nvPr>
            <p:custDataLst>
              <p:tags r:id="rId2"/>
            </p:custDataLst>
          </p:nvPr>
        </p:nvSpPr>
        <p:spPr>
          <a:xfrm>
            <a:off x="2480945" y="3060065"/>
            <a:ext cx="3471545" cy="999490"/>
          </a:xfrm>
          <a:prstGeom prst="rect">
            <a:avLst/>
          </a:prstGeom>
        </p:spPr>
        <p:txBody>
          <a:bodyPr wrap="square" anchor="ctr">
            <a:normAutofit/>
          </a:bodyPr>
          <a:p>
            <a:pPr>
              <a:lnSpc>
                <a:spcPct val="120000"/>
              </a:lnSpc>
              <a:spcBef>
                <a:spcPts val="0"/>
              </a:spcBef>
              <a:spcAft>
                <a:spcPts val="0"/>
              </a:spcAft>
            </a:pPr>
            <a:r>
              <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（1）音乐反映现实的特殊性。</a:t>
            </a:r>
            <a:endPar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39" name="矩形 8"/>
          <p:cNvSpPr/>
          <p:nvPr>
            <p:custDataLst>
              <p:tags r:id="rId3"/>
            </p:custDataLst>
          </p:nvPr>
        </p:nvSpPr>
        <p:spPr>
          <a:xfrm>
            <a:off x="6582410" y="3207636"/>
            <a:ext cx="579755" cy="471805"/>
          </a:xfrm>
          <a:custGeom>
            <a:avLst/>
            <a:gdLst/>
            <a:ahLst/>
            <a:cxnLst/>
            <a:rect l="l" t="t" r="r" b="b"/>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solidFill>
            <a:srgbClr val="DC9F0C"/>
          </a:solidFill>
          <a:ln w="12700" cap="flat" cmpd="sng" algn="ctr">
            <a:noFill/>
            <a:prstDash val="solid"/>
            <a:miter lim="800000"/>
          </a:ln>
          <a:effectLst/>
        </p:spPr>
        <p:txBody>
          <a:bodyPr rtlCol="0" anchor="ctr">
            <a:normAutofit/>
          </a:bodyPr>
          <a:p>
            <a:pPr algn="ctr"/>
            <a:endParaRPr lang="zh-CN" altLang="en-US" sz="2400" b="1" dirty="0">
              <a:solidFill>
                <a:srgbClr val="DC9F0C"/>
              </a:solidFill>
              <a:sym typeface="Arial" panose="020B0604020202020204" pitchFamily="34" charset="0"/>
            </a:endParaRPr>
          </a:p>
        </p:txBody>
      </p:sp>
      <p:sp>
        <p:nvSpPr>
          <p:cNvPr id="40" name="矩形 39"/>
          <p:cNvSpPr/>
          <p:nvPr>
            <p:custDataLst>
              <p:tags r:id="rId4"/>
            </p:custDataLst>
          </p:nvPr>
        </p:nvSpPr>
        <p:spPr>
          <a:xfrm>
            <a:off x="7492431" y="3060282"/>
            <a:ext cx="3207542" cy="999412"/>
          </a:xfrm>
          <a:prstGeom prst="rect">
            <a:avLst/>
          </a:prstGeom>
        </p:spPr>
        <p:txBody>
          <a:bodyPr wrap="square" anchor="ctr">
            <a:normAutofit/>
          </a:bodyPr>
          <a:p>
            <a:pPr>
              <a:lnSpc>
                <a:spcPct val="120000"/>
              </a:lnSpc>
              <a:spcBef>
                <a:spcPts val="0"/>
              </a:spcBef>
              <a:spcAft>
                <a:spcPts val="0"/>
              </a:spcAft>
            </a:pPr>
            <a:r>
              <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（2）音乐是诉诸于听觉的“时间艺术”。</a:t>
            </a:r>
            <a:endPar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3" name="文本框 2"/>
          <p:cNvSpPr txBox="1"/>
          <p:nvPr>
            <p:custDataLst>
              <p:tags r:id="rId5"/>
            </p:custDataLst>
          </p:nvPr>
        </p:nvSpPr>
        <p:spPr>
          <a:xfrm>
            <a:off x="1591471" y="3212398"/>
            <a:ext cx="535461" cy="461665"/>
          </a:xfrm>
          <a:prstGeom prst="rect">
            <a:avLst/>
          </a:prstGeom>
          <a:noFill/>
        </p:spPr>
        <p:txBody>
          <a:bodyPr wrap="square" rtlCol="0">
            <a:normAutofit/>
          </a:bodyPr>
          <a:p>
            <a:r>
              <a:rPr lang="en-US" altLang="zh-CN" sz="2400" b="1" dirty="0">
                <a:solidFill>
                  <a:srgbClr val="549E39"/>
                </a:solidFill>
              </a:rPr>
              <a:t>01</a:t>
            </a:r>
            <a:endParaRPr lang="zh-CN" altLang="en-US" sz="2400" b="1" dirty="0">
              <a:solidFill>
                <a:srgbClr val="549E39"/>
              </a:solidFill>
            </a:endParaRPr>
          </a:p>
        </p:txBody>
      </p:sp>
      <p:sp>
        <p:nvSpPr>
          <p:cNvPr id="33" name="矩形 8"/>
          <p:cNvSpPr/>
          <p:nvPr>
            <p:custDataLst>
              <p:tags r:id="rId6"/>
            </p:custDataLst>
          </p:nvPr>
        </p:nvSpPr>
        <p:spPr>
          <a:xfrm>
            <a:off x="4076589" y="4472556"/>
            <a:ext cx="579755" cy="471805"/>
          </a:xfrm>
          <a:custGeom>
            <a:avLst/>
            <a:gdLst/>
            <a:ahLst/>
            <a:cxnLst/>
            <a:rect l="l" t="t" r="r" b="b"/>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solidFill>
            <a:srgbClr val="549E39"/>
          </a:solidFill>
          <a:ln w="12700" cap="flat" cmpd="sng" algn="ctr">
            <a:noFill/>
            <a:prstDash val="solid"/>
            <a:miter lim="800000"/>
          </a:ln>
          <a:effectLst/>
        </p:spPr>
        <p:txBody>
          <a:bodyPr rtlCol="0" anchor="ctr">
            <a:normAutofit/>
          </a:bodyPr>
          <a:p>
            <a:pPr algn="ctr"/>
            <a:endParaRPr lang="zh-CN" altLang="en-US" sz="2400" b="1" dirty="0">
              <a:solidFill>
                <a:srgbClr val="549E39"/>
              </a:solidFill>
              <a:sym typeface="Arial" panose="020B0604020202020204" pitchFamily="34" charset="0"/>
            </a:endParaRPr>
          </a:p>
        </p:txBody>
      </p:sp>
      <p:sp>
        <p:nvSpPr>
          <p:cNvPr id="34" name="矩形 33"/>
          <p:cNvSpPr/>
          <p:nvPr>
            <p:custDataLst>
              <p:tags r:id="rId7"/>
            </p:custDataLst>
          </p:nvPr>
        </p:nvSpPr>
        <p:spPr>
          <a:xfrm>
            <a:off x="4986610" y="4325202"/>
            <a:ext cx="3207542" cy="999412"/>
          </a:xfrm>
          <a:prstGeom prst="rect">
            <a:avLst/>
          </a:prstGeom>
        </p:spPr>
        <p:txBody>
          <a:bodyPr wrap="square" anchor="ctr">
            <a:normAutofit/>
          </a:bodyPr>
          <a:p>
            <a:pPr>
              <a:lnSpc>
                <a:spcPct val="120000"/>
              </a:lnSpc>
              <a:spcBef>
                <a:spcPts val="0"/>
              </a:spcBef>
              <a:spcAft>
                <a:spcPts val="0"/>
              </a:spcAft>
            </a:pPr>
            <a:r>
              <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rPr>
              <a:t>（3）音乐长于抒情。</a:t>
            </a:r>
            <a:endParaRPr lang="zh-CN" altLang="en-US" spc="150">
              <a:solidFill>
                <a:srgbClr val="7F7F7F">
                  <a:lumMod val="75000"/>
                </a:srgbClr>
              </a:solidFill>
              <a:latin typeface="Arial" panose="020B0604020202020204" pitchFamily="34" charset="0"/>
              <a:ea typeface="微软雅黑" panose="020B0503020204020204" charset="-122"/>
              <a:cs typeface="微软雅黑" panose="020B0503020204020204" charset="-122"/>
              <a:sym typeface="Arial" panose="020B0604020202020204" pitchFamily="34" charset="0"/>
            </a:endParaRPr>
          </a:p>
        </p:txBody>
      </p:sp>
      <p:sp>
        <p:nvSpPr>
          <p:cNvPr id="6" name="文本框 5"/>
          <p:cNvSpPr txBox="1"/>
          <p:nvPr>
            <p:custDataLst>
              <p:tags r:id="rId8"/>
            </p:custDataLst>
          </p:nvPr>
        </p:nvSpPr>
        <p:spPr>
          <a:xfrm>
            <a:off x="4076588" y="4468871"/>
            <a:ext cx="535461" cy="461665"/>
          </a:xfrm>
          <a:prstGeom prst="rect">
            <a:avLst/>
          </a:prstGeom>
          <a:noFill/>
        </p:spPr>
        <p:txBody>
          <a:bodyPr wrap="square" rtlCol="0">
            <a:normAutofit/>
          </a:bodyPr>
          <a:p>
            <a:r>
              <a:rPr lang="en-US" altLang="zh-CN" sz="2400" b="1" dirty="0">
                <a:solidFill>
                  <a:srgbClr val="549E39"/>
                </a:solidFill>
              </a:rPr>
              <a:t>03</a:t>
            </a:r>
            <a:endParaRPr lang="zh-CN" altLang="en-US" sz="2400" b="1" dirty="0">
              <a:solidFill>
                <a:srgbClr val="549E39"/>
              </a:solidFill>
            </a:endParaRPr>
          </a:p>
        </p:txBody>
      </p:sp>
      <p:sp>
        <p:nvSpPr>
          <p:cNvPr id="24" name="文本框 23"/>
          <p:cNvSpPr txBox="1"/>
          <p:nvPr>
            <p:custDataLst>
              <p:tags r:id="rId9"/>
            </p:custDataLst>
          </p:nvPr>
        </p:nvSpPr>
        <p:spPr>
          <a:xfrm>
            <a:off x="6604635" y="3213986"/>
            <a:ext cx="535461" cy="461665"/>
          </a:xfrm>
          <a:prstGeom prst="rect">
            <a:avLst/>
          </a:prstGeom>
          <a:noFill/>
        </p:spPr>
        <p:txBody>
          <a:bodyPr wrap="square" rtlCol="0">
            <a:normAutofit/>
          </a:bodyPr>
          <a:p>
            <a:r>
              <a:rPr lang="en-US" altLang="zh-CN" sz="2400" b="1" dirty="0">
                <a:solidFill>
                  <a:srgbClr val="DC9F0C"/>
                </a:solidFill>
              </a:rPr>
              <a:t>02</a:t>
            </a:r>
            <a:endParaRPr lang="zh-CN" altLang="en-US" sz="2400" b="1" dirty="0">
              <a:solidFill>
                <a:srgbClr val="DC9F0C"/>
              </a:solidFill>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2230755" y="1571625"/>
            <a:ext cx="7886700" cy="4000500"/>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976755"/>
            <a:ext cx="9842500" cy="40138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581820"/>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开展“黄河大合唱”的排练活动</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05925" y="132715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956" y="289787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1300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5315" y="2563178"/>
            <a:ext cx="7458710" cy="1217930"/>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通过“黄河大合唱”的排练活动，实践本课所学到的音乐知识。从审美的角度，将背景、串词、形体动作以及灯光道具等与歌唱合为一体，在排练过程中增强审美意识，提高民族觉悟。</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168140"/>
            <a:ext cx="7713980" cy="92265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选定“怒吼吧，黄河！”一支曲子进行合唱排练。选出指挥、灯光、布景（可用 PPT）、道具、串词人等角色，开展排练活动。</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412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23902"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22</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舞蹈艺术审美</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13995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78869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156710"/>
            <a:ext cx="2310765" cy="975995"/>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了解舞蹈的分类、要素和审美特征，从审美的角度欣赏舞蹈。</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78869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087870" y="4156710"/>
            <a:ext cx="2357755" cy="975995"/>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在体验的过程中，从《小城雨巷》延伸开去，培养审美情趣。</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78869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9698990" y="4156710"/>
            <a:ext cx="2103755" cy="1861185"/>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探索用肢体语言表达内心情感，拓展当代大学生情感表达的新途径；增强彼此的合作精神，形成积极的人生态度。</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528066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群舞《小城雨巷》</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48690" y="1769110"/>
            <a:ext cx="5018405" cy="466153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《小城雨巷》是大型伞舞女子群舞（图 7-4），如一首用肢体语言写就的抒情诗。江南丝竹柔美动人，走在白墙灰瓦间，雨巷里的少女们婀娜多姿的身影与江南小桥构成如诗如画、清新怡人的水墨山水画，渲染了一派撩人心弦的意境。江南伞舞是中国民间传统舞蹈，主要表现了苏派和徽派女子的柔美与清纯，舞蹈节奏较舒缓，而伞则体现了这些纯情少女的生活环境。《小城雨巷》充分运用了舞蹈的特性和现代的表达方式，展示了一个优美的情境，真是“人美、景美、意境美”。</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6221730" y="2091055"/>
            <a:ext cx="5163820" cy="3865880"/>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688465"/>
            <a:ext cx="11000740" cy="407479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5532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群舞《小城雨巷》</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198880" y="2134235"/>
            <a:ext cx="9766300" cy="304609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小城雨巷》的音乐也极富情感表现力。悠扬的丝竹声，一唱三叹，娓娓道来，动人心弦；空灵的旋律烘托了艺术氛围，增强了舞蹈的感情色彩，传神地表现了江南水乡的清新秀丽；舞蹈风格具有极强的感染力，体现了整个舞蹈的内与外、神与形的统一，透射出人性之美、精神气质之美。还有，《小城雨巷》具有文学意境，精致而富有梦幻的表现力，让人产生无限的文学联想。</a:t>
            </a:r>
            <a:endParaRPr lang="zh-CN" altLang="en-US">
              <a:latin typeface="微软雅黑" panose="020B0503020204020204" charset="-122"/>
              <a:ea typeface="微软雅黑" panose="020B0503020204020204" charset="-122"/>
              <a:cs typeface="微软雅黑" panose="020B0503020204020204" charset="-122"/>
            </a:endParaRPr>
          </a:p>
          <a:p>
            <a:pPr indent="508000" algn="just" fontAlgn="auto">
              <a:lnSpc>
                <a:spcPct val="15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olidFill>
                  <a:srgbClr val="C00000"/>
                </a:solidFill>
                <a:latin typeface="微软雅黑" panose="020B0503020204020204" charset="-122"/>
                <a:ea typeface="微软雅黑" panose="020B0503020204020204" charset="-122"/>
                <a:cs typeface="微软雅黑" panose="020B0503020204020204" charset="-122"/>
              </a:rPr>
              <a:t>体验建议：</a:t>
            </a:r>
            <a:r>
              <a:rPr lang="zh-CN" altLang="en-US">
                <a:latin typeface="微软雅黑" panose="020B0503020204020204" charset="-122"/>
                <a:ea typeface="微软雅黑" panose="020B0503020204020204" charset="-122"/>
                <a:cs typeface="微软雅黑" panose="020B0503020204020204" charset="-122"/>
              </a:rPr>
              <a:t>观看《小城雨巷》视频，结合戴望舒的《雨巷》（可以在观看后配合《小城雨巷》的音乐朗诵）体味其文学意境，谈谈自己的感受。</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101346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01</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2" name="文本框 11"/>
          <p:cNvSpPr txBox="1"/>
          <p:nvPr/>
        </p:nvSpPr>
        <p:spPr>
          <a:xfrm>
            <a:off x="4119210"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02</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3" name="文本框 12"/>
          <p:cNvSpPr txBox="1"/>
          <p:nvPr/>
        </p:nvSpPr>
        <p:spPr>
          <a:xfrm>
            <a:off x="6781567"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03</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4" name="文本框 13"/>
          <p:cNvSpPr txBox="1"/>
          <p:nvPr/>
        </p:nvSpPr>
        <p:spPr>
          <a:xfrm>
            <a:off x="9438391"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04</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070610" y="4652010"/>
            <a:ext cx="198564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认知审美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活动</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2" name="矩形 21"/>
          <p:cNvSpPr/>
          <p:nvPr/>
        </p:nvSpPr>
        <p:spPr>
          <a:xfrm>
            <a:off x="3687136"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审美大自然</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审美社会</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6" name="矩形 25"/>
          <p:cNvSpPr/>
          <p:nvPr/>
        </p:nvSpPr>
        <p:spPr>
          <a:xfrm>
            <a:off x="9141612" y="4651887"/>
            <a:ext cx="225306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审美科学与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科技</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1571625"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目</a:t>
            </a:r>
            <a:r>
              <a:rPr lang="en-US" altLang="zh-CN"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 </a:t>
            </a:r>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录</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00"/>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00"/>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0241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群舞《小城雨巷》</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42340" y="1663065"/>
            <a:ext cx="10346690" cy="4154170"/>
          </a:xfrm>
          <a:prstGeom prst="rect">
            <a:avLst/>
          </a:prstGeom>
          <a:noFill/>
        </p:spPr>
        <p:txBody>
          <a:bodyPr wrap="square" rtlCol="0" anchor="t">
            <a:spAutoFit/>
          </a:bodyPr>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音乐和舞蹈拥有相同的韵律、节奏以及情感内容。在《小城雨巷》的舞蹈音乐中，你很容易就能发觉其中决定民族民间舞蹈的气质、特征和结构的正是具有民族民间属性的音乐。舞蹈动作、表达情感，以及审美情趣在此相辅相成、相得益彰，完美地融合在一起，为我们展开一幅水墨画般的美丽画卷——梦里的江南，湿润而芳香。</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小城雨巷》采用的舞蹈服饰是具有鲜明中国元素的旗袍，它的审美属性可概括为恬淡、平和、质朴、纯真，体现了中国女性独有的韵味和魅力。旗袍的古典美装扮了江南雨巷独特的舞台景色，展示了江南女性那种清丽、婉约、温柔、典雅的气质，将观众与演员间审美心理感应以及审美心理空间极大地延伸开来。</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小城雨巷》的舞美设计采用创新手法，将幕墙和背景的写实手法与舞者飘逸的舞蹈、翻飞纸伞动作的写意表现相结合，烘托出白墙黑瓦、错落有致、跌宕起伏的徽派建筑文化，生动传神地将江南小城的独特意境演绎得淋漓尽致。这种将古典与时尚、动态与静态、建筑与人完美交织为一体的舞美设计理念，将舞台上的有限空间扩展至无限的想象空间，突显出一种立体的、多层次的韵律美，表现出江南人民所追求的朴素、纯真、高洁、典雅的生活，达到了观众所追求的审美需求和心灵提升，满足现代人渴望宁静、渴望回归自然的愿望。</a:t>
            </a:r>
            <a:endParaRPr lang="zh-CN" altLang="en-US" sz="1600">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654175"/>
            <a:ext cx="11000740" cy="45389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049020" y="1886585"/>
            <a:ext cx="1006602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舞蹈是人体动作的艺术。它通过有节奏、有组织和经过美化的流动性动作来表情达意。按照舞蹈的特征，分为专业舞蹈（如古典舞、芭蕾舞、民族舞、民间舞、现代舞、踢踏舞、爵士舞等），国际标准交谊舞（如拉丁舞、摩登舞等），时尚舞蹈（如迪斯科、锐舞、街舞、芭啦芭啦、啦啦队舞、热舞、劲舞等）。按照舞蹈的表现形式，分为独舞、双人舞、三人舞、群舞、组舞、歌舞、舞剧等。《小城雨巷》属于专业舞蹈的民族民间舞，表现形式为群舞。</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鉴赏舞蹈，应该把握舞蹈的三要素，即舞蹈表情、舞蹈动作、舞蹈构图。</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舞蹈表情是运用舞蹈手段表现人的各种情感，是构成舞蹈形象的重要因素，也是观众进行欣赏，获得共鸣的桥梁。不仅指舞蹈者的面部表情，还包括由人体各部分的协调一致以及有节奏的动作、姿态和造型所传达的情感。</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048250" y="85534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967105"/>
            <a:ext cx="11000740" cy="542226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910590" y="1416685"/>
            <a:ext cx="6223635" cy="4523105"/>
          </a:xfrm>
          <a:prstGeom prst="rect">
            <a:avLst/>
          </a:prstGeom>
          <a:noFill/>
        </p:spPr>
        <p:txBody>
          <a:bodyPr wrap="square" rtlCol="0" anchor="t">
            <a:spAutoFit/>
          </a:bodyPr>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舞蹈动作是舞蹈艺术最基本的表现手段，是经过艺术提炼、组织和美化了的、富于鲜明节奏感和韵律感的人体动作。《小城雨巷》20 位姑娘，手持绸伞，在迷蒙雨丝中翩翩起舞，步态轻盈统一，舞姿同步飘逸，体现了内与外、神与形统一，透射出人性之美、精神气质之美。</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舞蹈构图是舞蹈表演在一定空间与时间内，对色、形、线等各个方面关系的合理布局，包括舞蹈队形变化形成的图案和静态造型形成的画面。构图是形式美法则的运用，对表现主题、创造意境、渲染气氛和形象塑造均具有重要意义。舞蹈诗剧《只此青绿》的舞蹈构图（图 7-5），具有独特的美学意境，将美丽的江山画卷、青绿山水搬上舞台，呈现出云山雾罩、人在画中、画外有画的惊艳场景。是对传统文化的传承和表达，也是以传统文化为底色的创新。</a:t>
            </a:r>
            <a:endParaRPr lang="zh-CN" altLang="en-US" sz="1600">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126355" y="25717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7291070" y="2389505"/>
            <a:ext cx="4144010" cy="2577465"/>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654175"/>
            <a:ext cx="11000740" cy="45389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217295" y="1910715"/>
            <a:ext cx="9860280" cy="133794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“舞蹈表情”“舞蹈动作”“舞蹈构图”这三个要素，是以人物内在情绪和心灵贯穿起来，构成有机的艺术整体，从而实现“舞以宣情”的目的。基于此，我们应该把握舞蹈的以下四个审美特征。</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048250" y="85534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42" name="矩形 41"/>
          <p:cNvSpPr/>
          <p:nvPr>
            <p:custDataLst>
              <p:tags r:id="rId1"/>
            </p:custDataLst>
          </p:nvPr>
        </p:nvSpPr>
        <p:spPr>
          <a:xfrm>
            <a:off x="2439048" y="5277455"/>
            <a:ext cx="1356737" cy="647096"/>
          </a:xfrm>
          <a:prstGeom prst="rect">
            <a:avLst/>
          </a:prstGeom>
        </p:spPr>
        <p:txBody>
          <a:bodyPr wrap="square" anchor="ctr">
            <a:normAutofit/>
          </a:bodyPr>
          <a:lstStyle/>
          <a:p>
            <a:pPr algn="ctr">
              <a:lnSpc>
                <a:spcPct val="120000"/>
              </a:lnSpc>
            </a:pPr>
            <a:r>
              <a:rPr lang="zh-CN" altLang="en-US" sz="1400" spc="150">
                <a:latin typeface="微软雅黑" panose="020B0503020204020204" charset="-122"/>
                <a:ea typeface="微软雅黑" panose="020B0503020204020204" charset="-122"/>
              </a:rPr>
              <a:t>（1）舞蹈艺术的独创性。</a:t>
            </a:r>
            <a:endParaRPr lang="zh-CN" altLang="en-US" sz="1400" spc="150">
              <a:latin typeface="微软雅黑" panose="020B0503020204020204" charset="-122"/>
              <a:ea typeface="微软雅黑" panose="020B0503020204020204" charset="-122"/>
            </a:endParaRPr>
          </a:p>
        </p:txBody>
      </p:sp>
      <p:sp>
        <p:nvSpPr>
          <p:cNvPr id="97" name="矩形 96"/>
          <p:cNvSpPr/>
          <p:nvPr>
            <p:custDataLst>
              <p:tags r:id="rId2"/>
            </p:custDataLst>
          </p:nvPr>
        </p:nvSpPr>
        <p:spPr>
          <a:xfrm>
            <a:off x="6375487" y="5277455"/>
            <a:ext cx="1356737" cy="647096"/>
          </a:xfrm>
          <a:prstGeom prst="rect">
            <a:avLst/>
          </a:prstGeom>
        </p:spPr>
        <p:txBody>
          <a:bodyPr wrap="square" anchor="ctr">
            <a:normAutofit fontScale="90000"/>
          </a:bodyPr>
          <a:lstStyle/>
          <a:p>
            <a:pPr algn="ctr">
              <a:lnSpc>
                <a:spcPct val="120000"/>
              </a:lnSpc>
            </a:pPr>
            <a:r>
              <a:rPr lang="zh-CN" altLang="en-US" sz="1555" spc="150" dirty="0">
                <a:latin typeface="微软雅黑" panose="020B0503020204020204" charset="-122"/>
                <a:ea typeface="微软雅黑" panose="020B0503020204020204" charset="-122"/>
              </a:rPr>
              <a:t>（3）舞蹈艺术的技艺性。</a:t>
            </a:r>
            <a:endParaRPr lang="zh-CN" altLang="en-US" sz="1555" spc="150" dirty="0">
              <a:latin typeface="微软雅黑" panose="020B0503020204020204" charset="-122"/>
              <a:ea typeface="微软雅黑" panose="020B0503020204020204" charset="-122"/>
            </a:endParaRPr>
          </a:p>
        </p:txBody>
      </p:sp>
      <p:sp>
        <p:nvSpPr>
          <p:cNvPr id="99" name="矩形 98"/>
          <p:cNvSpPr/>
          <p:nvPr>
            <p:custDataLst>
              <p:tags r:id="rId3"/>
            </p:custDataLst>
          </p:nvPr>
        </p:nvSpPr>
        <p:spPr>
          <a:xfrm>
            <a:off x="4442831" y="3202540"/>
            <a:ext cx="1356737" cy="647096"/>
          </a:xfrm>
          <a:prstGeom prst="rect">
            <a:avLst/>
          </a:prstGeom>
        </p:spPr>
        <p:txBody>
          <a:bodyPr wrap="square" anchor="ctr">
            <a:normAutofit/>
          </a:bodyPr>
          <a:lstStyle/>
          <a:p>
            <a:pPr algn="ctr">
              <a:lnSpc>
                <a:spcPct val="120000"/>
              </a:lnSpc>
            </a:pPr>
            <a:r>
              <a:rPr lang="zh-CN" altLang="en-US" sz="1400" spc="150" dirty="0">
                <a:latin typeface="微软雅黑" panose="020B0503020204020204" charset="-122"/>
                <a:ea typeface="微软雅黑" panose="020B0503020204020204" charset="-122"/>
              </a:rPr>
              <a:t>（2）舞蹈艺术的抒情性。</a:t>
            </a:r>
            <a:endParaRPr lang="zh-CN" altLang="en-US" sz="1400" spc="150" dirty="0">
              <a:latin typeface="微软雅黑" panose="020B0503020204020204" charset="-122"/>
              <a:ea typeface="微软雅黑" panose="020B0503020204020204" charset="-122"/>
            </a:endParaRPr>
          </a:p>
        </p:txBody>
      </p:sp>
      <p:sp>
        <p:nvSpPr>
          <p:cNvPr id="100" name="矩形 99"/>
          <p:cNvSpPr/>
          <p:nvPr>
            <p:custDataLst>
              <p:tags r:id="rId4"/>
            </p:custDataLst>
          </p:nvPr>
        </p:nvSpPr>
        <p:spPr>
          <a:xfrm>
            <a:off x="8316595" y="3202305"/>
            <a:ext cx="1788795" cy="647065"/>
          </a:xfrm>
          <a:prstGeom prst="rect">
            <a:avLst/>
          </a:prstGeom>
        </p:spPr>
        <p:txBody>
          <a:bodyPr wrap="square" anchor="ctr">
            <a:noAutofit/>
          </a:bodyPr>
          <a:lstStyle/>
          <a:p>
            <a:pPr algn="ctr">
              <a:lnSpc>
                <a:spcPct val="120000"/>
              </a:lnSpc>
            </a:pPr>
            <a:r>
              <a:rPr lang="zh-CN" altLang="en-US" sz="1400" spc="150" dirty="0">
                <a:latin typeface="微软雅黑" panose="020B0503020204020204" charset="-122"/>
                <a:ea typeface="微软雅黑" panose="020B0503020204020204" charset="-122"/>
              </a:rPr>
              <a:t>（4）舞蹈艺术突出和强调综合性。</a:t>
            </a:r>
            <a:endParaRPr lang="zh-CN" altLang="en-US" sz="1400" spc="150" dirty="0">
              <a:latin typeface="微软雅黑" panose="020B0503020204020204" charset="-122"/>
              <a:ea typeface="微软雅黑" panose="020B0503020204020204" charset="-122"/>
            </a:endParaRPr>
          </a:p>
        </p:txBody>
      </p:sp>
      <p:cxnSp>
        <p:nvCxnSpPr>
          <p:cNvPr id="44" name="直接连接符 43"/>
          <p:cNvCxnSpPr/>
          <p:nvPr>
            <p:custDataLst>
              <p:tags r:id="rId5"/>
            </p:custDataLst>
          </p:nvPr>
        </p:nvCxnSpPr>
        <p:spPr>
          <a:xfrm>
            <a:off x="9827406" y="4569550"/>
            <a:ext cx="538999" cy="0"/>
          </a:xfrm>
          <a:prstGeom prst="line">
            <a:avLst/>
          </a:prstGeom>
          <a:noFill/>
          <a:ln w="25400" cap="flat" cmpd="sng" algn="ctr">
            <a:solidFill>
              <a:srgbClr val="D3ECB9"/>
            </a:solidFill>
            <a:prstDash val="solid"/>
            <a:miter lim="800000"/>
            <a:headEnd type="none"/>
            <a:tailEnd type="oval"/>
          </a:ln>
          <a:effectLst/>
        </p:spPr>
      </p:cxnSp>
      <p:cxnSp>
        <p:nvCxnSpPr>
          <p:cNvPr id="45" name="直接连接符 44"/>
          <p:cNvCxnSpPr/>
          <p:nvPr>
            <p:custDataLst>
              <p:tags r:id="rId6"/>
            </p:custDataLst>
          </p:nvPr>
        </p:nvCxnSpPr>
        <p:spPr>
          <a:xfrm>
            <a:off x="1943706" y="4576875"/>
            <a:ext cx="539166" cy="0"/>
          </a:xfrm>
          <a:prstGeom prst="line">
            <a:avLst/>
          </a:prstGeom>
          <a:noFill/>
          <a:ln w="25400" cap="flat" cmpd="sng" algn="ctr">
            <a:solidFill>
              <a:srgbClr val="92D050">
                <a:lumMod val="40000"/>
                <a:lumOff val="60000"/>
              </a:srgbClr>
            </a:solidFill>
            <a:prstDash val="solid"/>
            <a:miter lim="800000"/>
            <a:headEnd type="oval"/>
          </a:ln>
          <a:effectLst/>
        </p:spPr>
      </p:cxnSp>
      <p:sp>
        <p:nvSpPr>
          <p:cNvPr id="46" name="椭圆 45"/>
          <p:cNvSpPr/>
          <p:nvPr>
            <p:custDataLst>
              <p:tags r:id="rId7"/>
            </p:custDataLst>
          </p:nvPr>
        </p:nvSpPr>
        <p:spPr>
          <a:xfrm>
            <a:off x="2653980" y="4099705"/>
            <a:ext cx="981966" cy="954336"/>
          </a:xfrm>
          <a:prstGeom prst="ellipse">
            <a:avLst/>
          </a:prstGeom>
          <a:solidFill>
            <a:srgbClr val="92D050"/>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73" name="空心弧 3"/>
          <p:cNvSpPr/>
          <p:nvPr>
            <p:custDataLst>
              <p:tags r:id="rId8"/>
            </p:custDataLst>
          </p:nvPr>
        </p:nvSpPr>
        <p:spPr>
          <a:xfrm flipH="1">
            <a:off x="3144964" y="3930085"/>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74" name="空心弧 3"/>
          <p:cNvSpPr/>
          <p:nvPr>
            <p:custDataLst>
              <p:tags r:id="rId9"/>
            </p:custDataLst>
          </p:nvPr>
        </p:nvSpPr>
        <p:spPr>
          <a:xfrm flipV="1">
            <a:off x="2468966" y="4576874"/>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53" name="直接连接符 52"/>
          <p:cNvCxnSpPr/>
          <p:nvPr>
            <p:custDataLst>
              <p:tags r:id="rId10"/>
            </p:custDataLst>
          </p:nvPr>
        </p:nvCxnSpPr>
        <p:spPr>
          <a:xfrm>
            <a:off x="3807055" y="4576875"/>
            <a:ext cx="682485" cy="0"/>
          </a:xfrm>
          <a:prstGeom prst="line">
            <a:avLst/>
          </a:prstGeom>
          <a:noFill/>
          <a:ln w="25400" cap="flat" cmpd="sng" algn="ctr">
            <a:solidFill>
              <a:srgbClr val="63A537">
                <a:lumMod val="40000"/>
                <a:lumOff val="60000"/>
              </a:srgbClr>
            </a:solidFill>
            <a:prstDash val="solid"/>
            <a:miter lim="800000"/>
            <a:headEnd type="none"/>
          </a:ln>
          <a:effectLst/>
        </p:spPr>
      </p:cxnSp>
      <p:sp>
        <p:nvSpPr>
          <p:cNvPr id="54" name="椭圆 53"/>
          <p:cNvSpPr/>
          <p:nvPr>
            <p:custDataLst>
              <p:tags r:id="rId11"/>
            </p:custDataLst>
          </p:nvPr>
        </p:nvSpPr>
        <p:spPr>
          <a:xfrm>
            <a:off x="4658213" y="4099705"/>
            <a:ext cx="981966" cy="954336"/>
          </a:xfrm>
          <a:prstGeom prst="ellipse">
            <a:avLst/>
          </a:prstGeom>
          <a:solidFill>
            <a:srgbClr val="63A537"/>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71" name="空心弧 3"/>
          <p:cNvSpPr/>
          <p:nvPr>
            <p:custDataLst>
              <p:tags r:id="rId12"/>
            </p:custDataLst>
          </p:nvPr>
        </p:nvSpPr>
        <p:spPr>
          <a:xfrm flipH="1">
            <a:off x="5149198" y="3930085"/>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63A537">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72" name="空心弧 3"/>
          <p:cNvSpPr/>
          <p:nvPr>
            <p:custDataLst>
              <p:tags r:id="rId13"/>
            </p:custDataLst>
          </p:nvPr>
        </p:nvSpPr>
        <p:spPr>
          <a:xfrm flipV="1">
            <a:off x="4473200" y="4576874"/>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63A537">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56" name="直接连接符 55"/>
          <p:cNvCxnSpPr/>
          <p:nvPr>
            <p:custDataLst>
              <p:tags r:id="rId14"/>
            </p:custDataLst>
          </p:nvPr>
        </p:nvCxnSpPr>
        <p:spPr>
          <a:xfrm>
            <a:off x="5806678" y="4576875"/>
            <a:ext cx="682485" cy="0"/>
          </a:xfrm>
          <a:prstGeom prst="line">
            <a:avLst/>
          </a:prstGeom>
          <a:noFill/>
          <a:ln w="25400" cap="flat" cmpd="sng" algn="ctr">
            <a:solidFill>
              <a:srgbClr val="37A76F">
                <a:lumMod val="40000"/>
                <a:lumOff val="60000"/>
              </a:srgbClr>
            </a:solidFill>
            <a:prstDash val="solid"/>
            <a:miter lim="800000"/>
            <a:headEnd type="none"/>
          </a:ln>
          <a:effectLst/>
        </p:spPr>
      </p:cxnSp>
      <p:sp>
        <p:nvSpPr>
          <p:cNvPr id="57" name="椭圆 56"/>
          <p:cNvSpPr/>
          <p:nvPr>
            <p:custDataLst>
              <p:tags r:id="rId15"/>
            </p:custDataLst>
          </p:nvPr>
        </p:nvSpPr>
        <p:spPr>
          <a:xfrm>
            <a:off x="6659322" y="4099705"/>
            <a:ext cx="981966" cy="954336"/>
          </a:xfrm>
          <a:prstGeom prst="ellipse">
            <a:avLst/>
          </a:prstGeom>
          <a:solidFill>
            <a:srgbClr val="37A76F"/>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69" name="空心弧 3"/>
          <p:cNvSpPr/>
          <p:nvPr>
            <p:custDataLst>
              <p:tags r:id="rId16"/>
            </p:custDataLst>
          </p:nvPr>
        </p:nvSpPr>
        <p:spPr>
          <a:xfrm flipH="1">
            <a:off x="7150306" y="3930085"/>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37A76F">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70" name="空心弧 3"/>
          <p:cNvSpPr/>
          <p:nvPr>
            <p:custDataLst>
              <p:tags r:id="rId17"/>
            </p:custDataLst>
          </p:nvPr>
        </p:nvSpPr>
        <p:spPr>
          <a:xfrm flipV="1">
            <a:off x="6474307" y="4576874"/>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37A76F">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cxnSp>
        <p:nvCxnSpPr>
          <p:cNvPr id="60" name="直接连接符 59"/>
          <p:cNvCxnSpPr/>
          <p:nvPr>
            <p:custDataLst>
              <p:tags r:id="rId18"/>
            </p:custDataLst>
          </p:nvPr>
        </p:nvCxnSpPr>
        <p:spPr>
          <a:xfrm>
            <a:off x="7807788" y="4576875"/>
            <a:ext cx="682485" cy="0"/>
          </a:xfrm>
          <a:prstGeom prst="line">
            <a:avLst/>
          </a:prstGeom>
          <a:noFill/>
          <a:ln w="25400" cap="flat" cmpd="sng" algn="ctr">
            <a:solidFill>
              <a:srgbClr val="92D050">
                <a:lumMod val="40000"/>
                <a:lumOff val="60000"/>
              </a:srgbClr>
            </a:solidFill>
            <a:prstDash val="solid"/>
            <a:miter lim="800000"/>
            <a:headEnd type="none"/>
          </a:ln>
          <a:effectLst/>
        </p:spPr>
      </p:cxnSp>
      <p:sp>
        <p:nvSpPr>
          <p:cNvPr id="61" name="椭圆 60"/>
          <p:cNvSpPr/>
          <p:nvPr>
            <p:custDataLst>
              <p:tags r:id="rId19"/>
            </p:custDataLst>
          </p:nvPr>
        </p:nvSpPr>
        <p:spPr>
          <a:xfrm>
            <a:off x="8660423" y="4099705"/>
            <a:ext cx="981966" cy="954336"/>
          </a:xfrm>
          <a:prstGeom prst="ellipse">
            <a:avLst/>
          </a:prstGeom>
          <a:solidFill>
            <a:srgbClr val="92D050"/>
          </a:solidFill>
        </p:spPr>
        <p:txBody>
          <a:bodyPr rot="0" spcFirstLastPara="0" vert="horz" wrap="square" lIns="0" tIns="0" rIns="0" bIns="0" numCol="1" spcCol="0" rtlCol="0" fromWordArt="0" anchor="ctr" anchorCtr="0" forceAA="0" compatLnSpc="1">
            <a:norm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ctr"/>
            <a:endParaRPr lang="en-US" altLang="zh-CN" sz="1400" dirty="0">
              <a:solidFill>
                <a:sysClr val="window" lastClr="FFFFFF"/>
              </a:solidFill>
              <a:latin typeface="Arial" panose="020B0604020202020204" pitchFamily="34" charset="0"/>
              <a:ea typeface="微软雅黑" panose="020B0503020204020204" charset="-122"/>
              <a:cs typeface="+mn-ea"/>
            </a:endParaRPr>
          </a:p>
        </p:txBody>
      </p:sp>
      <p:sp>
        <p:nvSpPr>
          <p:cNvPr id="67" name="空心弧 3"/>
          <p:cNvSpPr/>
          <p:nvPr>
            <p:custDataLst>
              <p:tags r:id="rId20"/>
            </p:custDataLst>
          </p:nvPr>
        </p:nvSpPr>
        <p:spPr>
          <a:xfrm flipH="1">
            <a:off x="9151410" y="3930085"/>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68" name="空心弧 3"/>
          <p:cNvSpPr/>
          <p:nvPr>
            <p:custDataLst>
              <p:tags r:id="rId21"/>
            </p:custDataLst>
          </p:nvPr>
        </p:nvSpPr>
        <p:spPr>
          <a:xfrm flipV="1">
            <a:off x="8475411" y="4576874"/>
            <a:ext cx="675998" cy="646789"/>
          </a:xfrm>
          <a:custGeom>
            <a:avLst/>
            <a:gdLst>
              <a:gd name="connsiteX0" fmla="*/ 0 w 1422400"/>
              <a:gd name="connsiteY0" fmla="*/ 711200 h 1422400"/>
              <a:gd name="connsiteX1" fmla="*/ 212282 w 1422400"/>
              <a:gd name="connsiteY1" fmla="*/ 204361 h 1422400"/>
              <a:gd name="connsiteX2" fmla="*/ 722402 w 1422400"/>
              <a:gd name="connsiteY2" fmla="*/ 89 h 1422400"/>
              <a:gd name="connsiteX3" fmla="*/ 714376 w 1422400"/>
              <a:gd name="connsiteY3" fmla="*/ 509586 h 1422400"/>
              <a:gd name="connsiteX4" fmla="*/ 569747 w 1422400"/>
              <a:gd name="connsiteY4" fmla="*/ 567501 h 1422400"/>
              <a:gd name="connsiteX5" fmla="*/ 509561 w 1422400"/>
              <a:gd name="connsiteY5" fmla="*/ 711200 h 1422400"/>
              <a:gd name="connsiteX6" fmla="*/ 0 w 1422400"/>
              <a:gd name="connsiteY6" fmla="*/ 711200 h 1422400"/>
              <a:gd name="connsiteX0-1" fmla="*/ 569747 w 722402"/>
              <a:gd name="connsiteY0-2" fmla="*/ 567501 h 711200"/>
              <a:gd name="connsiteX1-3" fmla="*/ 509561 w 722402"/>
              <a:gd name="connsiteY1-4" fmla="*/ 711200 h 711200"/>
              <a:gd name="connsiteX2-5" fmla="*/ 0 w 722402"/>
              <a:gd name="connsiteY2-6" fmla="*/ 711200 h 711200"/>
              <a:gd name="connsiteX3-7" fmla="*/ 212282 w 722402"/>
              <a:gd name="connsiteY3-8" fmla="*/ 204361 h 711200"/>
              <a:gd name="connsiteX4-9" fmla="*/ 722402 w 722402"/>
              <a:gd name="connsiteY4-10" fmla="*/ 89 h 711200"/>
              <a:gd name="connsiteX5-11" fmla="*/ 714376 w 722402"/>
              <a:gd name="connsiteY5-12" fmla="*/ 509586 h 711200"/>
              <a:gd name="connsiteX6-13" fmla="*/ 661187 w 722402"/>
              <a:gd name="connsiteY6-14" fmla="*/ 658941 h 711200"/>
              <a:gd name="connsiteX0-15" fmla="*/ 569747 w 722402"/>
              <a:gd name="connsiteY0-16" fmla="*/ 567501 h 711200"/>
              <a:gd name="connsiteX1-17" fmla="*/ 509561 w 722402"/>
              <a:gd name="connsiteY1-18" fmla="*/ 711200 h 711200"/>
              <a:gd name="connsiteX2-19" fmla="*/ 0 w 722402"/>
              <a:gd name="connsiteY2-20" fmla="*/ 711200 h 711200"/>
              <a:gd name="connsiteX3-21" fmla="*/ 212282 w 722402"/>
              <a:gd name="connsiteY3-22" fmla="*/ 204361 h 711200"/>
              <a:gd name="connsiteX4-23" fmla="*/ 722402 w 722402"/>
              <a:gd name="connsiteY4-24" fmla="*/ 89 h 711200"/>
              <a:gd name="connsiteX5-25" fmla="*/ 714376 w 722402"/>
              <a:gd name="connsiteY5-26" fmla="*/ 509586 h 711200"/>
              <a:gd name="connsiteX0-27" fmla="*/ 509561 w 722402"/>
              <a:gd name="connsiteY0-28" fmla="*/ 711200 h 711200"/>
              <a:gd name="connsiteX1-29" fmla="*/ 0 w 722402"/>
              <a:gd name="connsiteY1-30" fmla="*/ 711200 h 711200"/>
              <a:gd name="connsiteX2-31" fmla="*/ 212282 w 722402"/>
              <a:gd name="connsiteY2-32" fmla="*/ 204361 h 711200"/>
              <a:gd name="connsiteX3-33" fmla="*/ 722402 w 722402"/>
              <a:gd name="connsiteY3-34" fmla="*/ 89 h 711200"/>
              <a:gd name="connsiteX4-35" fmla="*/ 714376 w 722402"/>
              <a:gd name="connsiteY4-36" fmla="*/ 509586 h 711200"/>
              <a:gd name="connsiteX0-37" fmla="*/ 0 w 722402"/>
              <a:gd name="connsiteY0-38" fmla="*/ 711200 h 711200"/>
              <a:gd name="connsiteX1-39" fmla="*/ 212282 w 722402"/>
              <a:gd name="connsiteY1-40" fmla="*/ 204361 h 711200"/>
              <a:gd name="connsiteX2-41" fmla="*/ 722402 w 722402"/>
              <a:gd name="connsiteY2-42" fmla="*/ 89 h 711200"/>
              <a:gd name="connsiteX3-43" fmla="*/ 714376 w 722402"/>
              <a:gd name="connsiteY3-44" fmla="*/ 509586 h 711200"/>
              <a:gd name="connsiteX0-45" fmla="*/ 0 w 722402"/>
              <a:gd name="connsiteY0-46" fmla="*/ 711200 h 711200"/>
              <a:gd name="connsiteX1-47" fmla="*/ 212282 w 722402"/>
              <a:gd name="connsiteY1-48" fmla="*/ 204361 h 711200"/>
              <a:gd name="connsiteX2-49" fmla="*/ 722402 w 722402"/>
              <a:gd name="connsiteY2-50" fmla="*/ 89 h 711200"/>
            </a:gdLst>
            <a:ahLst/>
            <a:cxnLst>
              <a:cxn ang="0">
                <a:pos x="connsiteX0-45" y="connsiteY0-46"/>
              </a:cxn>
              <a:cxn ang="0">
                <a:pos x="connsiteX1-47" y="connsiteY1-48"/>
              </a:cxn>
              <a:cxn ang="0">
                <a:pos x="connsiteX2-49" y="connsiteY2-50"/>
              </a:cxn>
            </a:cxnLst>
            <a:rect l="l" t="t"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92D050">
                <a:lumMod val="40000"/>
                <a:lumOff val="60000"/>
              </a:srgbClr>
            </a:solid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pPr algn="just">
              <a:lnSpc>
                <a:spcPct val="130000"/>
              </a:lnSpc>
            </a:pPr>
            <a:endParaRPr lang="zh-CN" altLang="en-US" dirty="0" err="1">
              <a:solidFill>
                <a:srgbClr val="FFFFFF"/>
              </a:solidFill>
            </a:endParaRPr>
          </a:p>
        </p:txBody>
      </p:sp>
      <p:sp>
        <p:nvSpPr>
          <p:cNvPr id="63" name="文本框 2"/>
          <p:cNvSpPr txBox="1"/>
          <p:nvPr>
            <p:custDataLst>
              <p:tags r:id="rId22"/>
            </p:custDataLst>
          </p:nvPr>
        </p:nvSpPr>
        <p:spPr>
          <a:xfrm>
            <a:off x="2894666" y="4365012"/>
            <a:ext cx="486891" cy="425955"/>
          </a:xfrm>
          <a:prstGeom prst="rect">
            <a:avLst/>
          </a:prstGeom>
          <a:noFill/>
        </p:spPr>
        <p:txBody>
          <a:bodyPr wrap="square" rtlCol="0">
            <a:normAutofit fontScale="8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01</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64" name="文本框 90"/>
          <p:cNvSpPr txBox="1"/>
          <p:nvPr>
            <p:custDataLst>
              <p:tags r:id="rId23"/>
            </p:custDataLst>
          </p:nvPr>
        </p:nvSpPr>
        <p:spPr>
          <a:xfrm>
            <a:off x="4908752" y="4365012"/>
            <a:ext cx="486891" cy="425955"/>
          </a:xfrm>
          <a:prstGeom prst="rect">
            <a:avLst/>
          </a:prstGeom>
          <a:noFill/>
        </p:spPr>
        <p:txBody>
          <a:bodyPr wrap="square" rtlCol="0">
            <a:normAutofit fontScale="8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02</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65" name="文本框 91"/>
          <p:cNvSpPr txBox="1"/>
          <p:nvPr>
            <p:custDataLst>
              <p:tags r:id="rId24"/>
            </p:custDataLst>
          </p:nvPr>
        </p:nvSpPr>
        <p:spPr>
          <a:xfrm>
            <a:off x="6904676" y="4365012"/>
            <a:ext cx="486891" cy="425955"/>
          </a:xfrm>
          <a:prstGeom prst="rect">
            <a:avLst/>
          </a:prstGeom>
          <a:noFill/>
        </p:spPr>
        <p:txBody>
          <a:bodyPr wrap="square" rtlCol="0">
            <a:normAutofit fontScale="8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03</a:t>
            </a:r>
            <a:endParaRPr lang="zh-CN" altLang="en-US" sz="2400" b="1" dirty="0">
              <a:solidFill>
                <a:sysClr val="window" lastClr="FFFFFF"/>
              </a:solidFill>
              <a:latin typeface="Arial" panose="020B0604020202020204" pitchFamily="34" charset="0"/>
              <a:cs typeface="Arial" panose="020B0604020202020204" pitchFamily="34" charset="0"/>
            </a:endParaRPr>
          </a:p>
        </p:txBody>
      </p:sp>
      <p:sp>
        <p:nvSpPr>
          <p:cNvPr id="66" name="文本框 92"/>
          <p:cNvSpPr txBox="1"/>
          <p:nvPr>
            <p:custDataLst>
              <p:tags r:id="rId25"/>
            </p:custDataLst>
          </p:nvPr>
        </p:nvSpPr>
        <p:spPr>
          <a:xfrm>
            <a:off x="8911730" y="4365012"/>
            <a:ext cx="486889" cy="425955"/>
          </a:xfrm>
          <a:prstGeom prst="rect">
            <a:avLst/>
          </a:prstGeom>
          <a:noFill/>
        </p:spPr>
        <p:txBody>
          <a:bodyPr wrap="square" rtlCol="0">
            <a:normAutofit fontScale="80000"/>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charset="-122"/>
                <a:cs typeface="+mn-ea"/>
              </a:defRPr>
            </a:lvl9pPr>
          </a:lstStyle>
          <a:p>
            <a:r>
              <a:rPr lang="en-US" altLang="zh-CN" sz="2400" b="1" dirty="0">
                <a:solidFill>
                  <a:sysClr val="window" lastClr="FFFFFF"/>
                </a:solidFill>
                <a:latin typeface="Arial" panose="020B0604020202020204" pitchFamily="34" charset="0"/>
                <a:cs typeface="Arial" panose="020B0604020202020204" pitchFamily="34" charset="0"/>
              </a:rPr>
              <a:t>04</a:t>
            </a:r>
            <a:endParaRPr lang="zh-CN" altLang="en-US" sz="2400" b="1" dirty="0">
              <a:solidFill>
                <a:sysClr val="window" lastClr="FFFFFF"/>
              </a:solidFill>
              <a:latin typeface="Arial" panose="020B0604020202020204" pitchFamily="34" charset="0"/>
              <a:cs typeface="Arial" panose="020B0604020202020204"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2062480" y="1628775"/>
            <a:ext cx="8296275" cy="3600450"/>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976755"/>
            <a:ext cx="9842500" cy="40138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581820"/>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经典舞蹈作品欣赏活动</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05925" y="132715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956" y="289787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1300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5315" y="2710816"/>
            <a:ext cx="7458710" cy="92265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通过欣赏不同的舞蹈资料，把握舞蹈的分类，理解舞蹈的三要素，进而运用舞蹈的四个审美特征开展舞蹈的审美活动。</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020503"/>
            <a:ext cx="7713980" cy="1217930"/>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按照“专业舞”“国际舞”“时尚舞”将全班同学分为 6 个小组（每个类别两个小组），选择大类里面的小类经典作品，仿照本课“实例分析”写出观后感在班级进行交流。由小组长进行整体分工和验收；交流过程可以合理使用音频视频资料。</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412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23902"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23</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戏剧艺术审美</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13995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78869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156710"/>
            <a:ext cx="1965325" cy="1271270"/>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了解什么是戏剧、戏剧的要素、分类和结构；理解《屈原》的主题精神。</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78869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087870" y="4156710"/>
            <a:ext cx="2175510" cy="1565910"/>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在实例体验中把握戏剧人物的思想和特点，提高审美品位和鉴赏能力，获得艺术美的享受与陶冶。</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78869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9698990" y="4156710"/>
            <a:ext cx="2103755" cy="1565910"/>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培养思辨力和创新思维能力，学会运用戏剧的特征进行审美活动，积极参与审美实践活动。</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0241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话剧《屈原》</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42340" y="1663065"/>
            <a:ext cx="6024245" cy="424624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屈原被流放，行走于汨罗江边，决心用自己的行动惊醒那些麻木的心灵，回望楚国河山之后，选择纵身一跃，成为中国历史长河中一道悲壮的漪澜。</a:t>
            </a:r>
            <a:endParaRPr lang="zh-CN" altLang="en-US">
              <a:latin typeface="微软雅黑" panose="020B0503020204020204" charset="-122"/>
              <a:ea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屈原的故事曾被多种艺术形式演绎，但最为人们称道的是郭沫若先生的五幕历史剧《屈原》（图 7-7）。该剧通过虚实交织的线索，用浪漫主义的艺术手法串联起屈原和他生命中最重要的几个人物以及他的作品《九歌》中的各种文学形象。在抗战时期，郭沫若借屈原的悲剧，展示了光明与黑暗、正义与邪恶、自由与专制、爱国与卖国的不可调和的斗争，起到了借古喻今，古为今用的作用。</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7112000" y="2246630"/>
            <a:ext cx="4290060" cy="3182620"/>
          </a:xfrm>
          <a:prstGeom prst="rect">
            <a:avLst/>
          </a:prstGeom>
        </p:spPr>
      </p:pic>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583690"/>
            <a:ext cx="11087735" cy="444055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话剧《屈原》</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527175" y="2280920"/>
            <a:ext cx="5285740" cy="304609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尤其是《雷电颂》这段抒情独白，激起过千百万个爱国者的强烈共鸣，每次演出结束现场都会响起暴风雨般的掌声。“爆炸了吧，爆炸了吧……”的怒吼声，响彻山城重庆，震撼了整个国统区。</a:t>
            </a:r>
            <a:endParaRPr lang="zh-CN" altLang="en-US">
              <a:latin typeface="微软雅黑" panose="020B0503020204020204" charset="-122"/>
              <a:ea typeface="微软雅黑" panose="020B0503020204020204" charset="-122"/>
            </a:endParaRPr>
          </a:p>
          <a:p>
            <a:pPr indent="508000" algn="just" fontAlgn="auto">
              <a:lnSpc>
                <a:spcPct val="15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olidFill>
                  <a:srgbClr val="C00000"/>
                </a:solidFill>
                <a:latin typeface="微软雅黑" panose="020B0503020204020204" charset="-122"/>
                <a:ea typeface="微软雅黑" panose="020B0503020204020204" charset="-122"/>
              </a:rPr>
              <a:t>体验建议：</a:t>
            </a:r>
            <a:r>
              <a:rPr lang="zh-CN" altLang="en-US">
                <a:latin typeface="微软雅黑" panose="020B0503020204020204" charset="-122"/>
                <a:ea typeface="微软雅黑" panose="020B0503020204020204" charset="-122"/>
              </a:rPr>
              <a:t>观看戏剧《屈原》和电影《屈原》片段，比较话剧和电影中的演员表演，谈一谈你对演员表演的评价和对屈原精神世界的理解。</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9441180" y="91186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pic>
        <p:nvPicPr>
          <p:cNvPr id="100" name="图片 99"/>
          <p:cNvPicPr/>
          <p:nvPr/>
        </p:nvPicPr>
        <p:blipFill>
          <a:blip r:embed="rId1"/>
          <a:stretch>
            <a:fillRect/>
          </a:stretch>
        </p:blipFill>
        <p:spPr>
          <a:xfrm>
            <a:off x="7539355" y="1807210"/>
            <a:ext cx="2805430" cy="3993515"/>
          </a:xfrm>
          <a:prstGeom prst="rect">
            <a:avLst/>
          </a:prstGeom>
          <a:noFill/>
          <a:ln w="9525">
            <a:noFill/>
          </a:ln>
        </p:spPr>
      </p:pic>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44780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话剧《屈原》</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79805" y="1663065"/>
            <a:ext cx="1010793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屈原》创作正值抗日战争时期，其强烈的战斗精神，富于感染力的革命召唤，对处于抗战大环境下的国人进行了一次生动的爱国主义教育和同仇敌忾的战斗动员。郭沫若说：“我是借了屈原的时代来象征我们当前的时代。”可见，《屈原》所反映的生活，既是历史的，又是现实的。</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全剧的主要矛盾冲突是以南后、靳尚为代表的投降势力；秦国使者张仪与当权者楚怀王；他们与屈原、婵娟为代表的爱国人士间的矛盾冲突。这三组矛盾冲突的直接结果是，南后将报复的矛头直接指向屈原，最终形成了怀王、靳尚、张仪共同对付屈原的斗争格局。剧情中还有许多次要矛盾，这些次要矛盾使剧情更加错综复杂，人物关系更加微妙，如靳尚与屈原的政治恩怨；子兰、宋玉、婵娟间的关系；婵娟和南后间的矛盾冲突；宋玉与屈原师生间潜在的价值观差异等。这些次要矛盾补充了主要矛盾，丰富了剧情。主要矛盾的加剧又为次要矛盾的暴露提供了必要的外力。</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05</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2" name="文本框 11"/>
          <p:cNvSpPr txBox="1"/>
          <p:nvPr/>
        </p:nvSpPr>
        <p:spPr>
          <a:xfrm>
            <a:off x="4119210"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06</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3" name="文本框 12"/>
          <p:cNvSpPr txBox="1"/>
          <p:nvPr/>
        </p:nvSpPr>
        <p:spPr>
          <a:xfrm>
            <a:off x="6781567"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07</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4" name="文本框 13"/>
          <p:cNvSpPr txBox="1"/>
          <p:nvPr/>
        </p:nvSpPr>
        <p:spPr>
          <a:xfrm>
            <a:off x="9438391"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08</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23010" y="4652010"/>
            <a:ext cx="1635760"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艺术类型审美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2" name="矩形 21"/>
          <p:cNvSpPr/>
          <p:nvPr/>
        </p:nvSpPr>
        <p:spPr>
          <a:xfrm>
            <a:off x="3687136"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语言艺术审美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表演艺术审美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6" name="矩形 25"/>
          <p:cNvSpPr/>
          <p:nvPr/>
        </p:nvSpPr>
        <p:spPr>
          <a:xfrm>
            <a:off x="914161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造型艺术审美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1571625"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目</a:t>
            </a:r>
            <a:r>
              <a:rPr lang="en-US" altLang="zh-CN"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 </a:t>
            </a:r>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录</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00"/>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00"/>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44780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话剧《屈原》</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79805" y="1790700"/>
            <a:ext cx="10107930" cy="327660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作者以爱国主义的激情讴歌了以屈原为化身的忧国忧民、不畏强暴、光明磊落、坚贞不屈、大义凛然的崇高品质，以及面对各种反动势力不屈不挠的斗争精神。充分发挥其“古为今用”的表现力，以深刻的主题，鲜明的倾向性，表达了全国人民坚持抗战，反对分裂的意志。</a:t>
            </a:r>
            <a:endParaRPr lang="zh-CN" altLang="en-US">
              <a:latin typeface="楷体" panose="02010609060101010101" charset="-122"/>
              <a:ea typeface="楷体" panose="02010609060101010101" charset="-122"/>
            </a:endParaRPr>
          </a:p>
          <a:p>
            <a:pPr indent="457200" algn="just" fontAlgn="auto">
              <a:lnSpc>
                <a:spcPct val="100000"/>
              </a:lnSpc>
              <a:spcBef>
                <a:spcPts val="0"/>
              </a:spcBef>
              <a:spcAft>
                <a:spcPts val="0"/>
              </a:spcAft>
              <a:extLst>
                <a:ext uri="{35155182-B16C-46BC-9424-99874614C6A1}">
                  <wpsdc:indentchars xmlns:wpsdc="http://www.wps.cn/officeDocument/2017/drawingmlCustomData" val="200" checksum="59296752"/>
                </a:ext>
              </a:extLst>
            </a:pP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路漫漫其修远兮，吾将上下而求索”。屈原是一个从中国千年历史长河中走出来的悲剧英雄，他身上所体现出来的执着追求和无私奉献，不正是我们民族在任何时代都极力推崇的吗，你是否从屈原的身上看到了岳飞的影子，看到了袁崇焕、文天祥等人的影子？从他们的身上，你一定也看到了李大钊、闻一多等许多熟悉的身影！看到了中华民族的价值观从古至今的基本标准。</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967105"/>
            <a:ext cx="11000740" cy="542226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106805" y="1341120"/>
            <a:ext cx="9979025" cy="216852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戏剧是一种综合性艺术，指以语言、动作、舞蹈、音乐、木偶等形式达到叙述故事目的的舞台表演艺术总称。在戏剧活动中，剧本、演员和观众三个要素是必不可少的。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在戏剧活动中，导演和舞台也是重要的元素。导演是戏剧作品的组织者、领导者和指挥者，一部戏剧作品的质量，在很大程度上取决于导演的素质与修养。舞台则是戏剧得以实现的物理空间，是将观众与演员连接起来的纽带。</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126355" y="25717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pic>
        <p:nvPicPr>
          <p:cNvPr id="101" name="图片 100"/>
          <p:cNvPicPr/>
          <p:nvPr/>
        </p:nvPicPr>
        <p:blipFill>
          <a:blip r:embed="rId1"/>
          <a:stretch>
            <a:fillRect/>
          </a:stretch>
        </p:blipFill>
        <p:spPr>
          <a:xfrm>
            <a:off x="3244215" y="3626485"/>
            <a:ext cx="5232400" cy="2526030"/>
          </a:xfrm>
          <a:prstGeom prst="rect">
            <a:avLst/>
          </a:prstGeom>
          <a:noFill/>
          <a:ln w="9525">
            <a:noFill/>
          </a:ln>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2647950" y="1476375"/>
            <a:ext cx="6996430" cy="3962400"/>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976755"/>
            <a:ext cx="9842500" cy="40138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43412" y="497365"/>
            <a:ext cx="5451229" cy="82994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开展“我理解的戏剧演员的‘二度创作’”辩论活动</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05925" y="132715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956" y="289787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1300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5315" y="2710816"/>
            <a:ext cx="7458710" cy="92265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正确理解戏剧演员的“二度创作”，通过辩论，锻炼口才和思辨，学会正确的审美方法。</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315460"/>
            <a:ext cx="7713980" cy="62801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全班同学分为若干小组，在班级开展辩论活动。</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412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23902"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24</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戏曲艺术审美</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13995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78869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156710"/>
            <a:ext cx="1870075" cy="1565910"/>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了解戏曲的由来、发展以及分类；了解京剧的常识，掌握欣赏戏曲的基本方法。</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78869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087870" y="4156710"/>
            <a:ext cx="2175510" cy="1565910"/>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在对比体验欣赏的过程中，从选材、主题、形象、手法的认知角度，学会审美戏曲人物和情节。</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78869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9698990" y="4156710"/>
            <a:ext cx="2103755" cy="975995"/>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从艺术的角度欣赏戏曲，端正审美态度，积极参与审美活动。</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83030"/>
            <a:ext cx="11087735" cy="50152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戏曲名剧《白蛇传》</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90600" y="1767205"/>
            <a:ext cx="5901055" cy="424624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《白蛇传》是中国戏曲名剧，全国几乎所有的剧种，甚至包括木偶戏、皮影戏都有《白蛇传》的演出。其中以文武开打、唱做并重的京剧《白蛇传》（图 7-10）最有特色。最早的《白蛇传》，第一折戏叫《双蛇斗》，是用京剧、昆曲同台合演的“风搅雪”演法。青雄白雌。青蛇要与白蛇戏曲名剧《白蛇传》成婚，白蛇不允，双蛇斗法，最后白蛇战胜青蛇，青蛇甘愿化为侍女，以姐妹相称，而后下山。该剧是清末名演员余玉琴（饰白蛇）、李顺德（饰青蛇）的拿手好戏。戏中有对双剑、走旋子、大开打等技艺，还置有砌末，并配火彩，此剧今已失传。</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9450705" y="6718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7094855" y="2583815"/>
            <a:ext cx="4316730" cy="2997200"/>
          </a:xfrm>
          <a:prstGeom prst="rect">
            <a:avLst/>
          </a:prstGeom>
        </p:spPr>
      </p:pic>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83030"/>
            <a:ext cx="11087735" cy="50152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戏曲名剧《白蛇传》</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143000" y="2064385"/>
            <a:ext cx="9946005" cy="346138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京剧四大名旦及诸多京剧表演艺术家都曾经演绎过《白蛇传》，该剧也是梅派、尚派早年的优秀代表作品。梅兰芳先生塑造的白蛇以及梅葆玖先生塑造的青蛇角色使梅派艺术风格得到了最为充分的体现，深受人们的喜爱。而电视剧《新白娘子传奇》，则以新的故事、新的形象面于世人，赵雅芝所扮演的白娘子（白素贞）一身白衣，温文尔雅，虽是白蛇，却拥有菩萨心肠。所谓人美心更美。</a:t>
            </a:r>
            <a:endParaRPr lang="zh-CN" altLang="en-US">
              <a:latin typeface="微软雅黑" panose="020B0503020204020204" charset="-122"/>
              <a:ea typeface="微软雅黑" panose="020B0503020204020204" charset="-122"/>
            </a:endParaRPr>
          </a:p>
          <a:p>
            <a:pPr indent="508000" algn="just" fontAlgn="auto">
              <a:lnSpc>
                <a:spcPct val="15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olidFill>
                  <a:srgbClr val="C00000"/>
                </a:solidFill>
                <a:latin typeface="微软雅黑" panose="020B0503020204020204" charset="-122"/>
                <a:ea typeface="微软雅黑" panose="020B0503020204020204" charset="-122"/>
              </a:rPr>
              <a:t>体验建议：</a:t>
            </a:r>
            <a:r>
              <a:rPr lang="zh-CN" altLang="en-US">
                <a:latin typeface="微软雅黑" panose="020B0503020204020204" charset="-122"/>
                <a:ea typeface="微软雅黑" panose="020B0503020204020204" charset="-122"/>
              </a:rPr>
              <a:t>对比欣赏京剧《白蛇传》（片段）、电视剧《新白娘子传奇》（片段）、动画片《白蛇·缘起》（片段）——最好都选用情节相同的片段。观看之后，谈一谈你对这一题材在历史进程中的变化的理解。</a:t>
            </a:r>
            <a:endParaRPr lang="zh-CN" altLang="en-US">
              <a:latin typeface="微软雅黑" panose="020B0503020204020204" charset="-122"/>
              <a:ea typeface="微软雅黑" panose="020B0503020204020204" charset="-122"/>
            </a:endParaRPr>
          </a:p>
        </p:txBody>
      </p:sp>
      <p:sp>
        <p:nvSpPr>
          <p:cNvPr id="13" name="文本框 12"/>
          <p:cNvSpPr txBox="1"/>
          <p:nvPr/>
        </p:nvSpPr>
        <p:spPr>
          <a:xfrm>
            <a:off x="9450705" y="6718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44780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戏曲名剧《白蛇传》</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79805" y="1649095"/>
            <a:ext cx="1010793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新白娘子传奇》的主题，是表现白娘子为了自由爱情而进行不屈不挠的斗争精神。最浓墨重彩，最细致入微的部分是它展现了一幅温情脉脉、和谐和睦的生活图景。我们所知道的白娘子是白蛇变的，我们本能的第一想法便是，白娘子穿着会是一袭白衣，妖精都是漂亮的，白娘子一定美美的。白娘子京剧装扮正好吻合了传统的白素贞的形象特征。</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白娘子集中了中国女性所有的优点，在现实生活中是不可能有的，只好寄托在美丽神话传说中。文化的传承，人为的主观臆想，主观理解，最后所形成的白娘子形象成为永恒的经典。</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动画片《白蛇·缘起》一改以往白娘子与许仙相恋的故事剧情，将人物角色和剧情发展塑造得更加立体和饱满，营造出更加开阔的世界，为后续的剧情动向提供了更多的可能性和遐想的空间。同时，作为一部融合了多种中国元素的国产动画，它展现了中国独特的美学风格与文化意蕴。</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44780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戏曲名剧《白蛇传》</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176020" y="1929130"/>
            <a:ext cx="9926320" cy="299974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京剧《白蛇传》的影响最为深远。京剧是中国影响最大的戏曲剧种，它是“地方戏时代”出现的最重要的剧种。作为我国的国粹艺术，于 2006 年 5 月，被入选第一批国家级非物质文化遗产名录。清乾隆五十五年（1790 年），三庆、四喜、春台、和春，四大徽班（因多以安徽籍艺人为主，故名徽班）进京，为乾隆祝寿。其与来自湖北的汉调艺人合作，同时吸收了昆曲、秦腔的部分剧目、曲调和表演方法，以及一些地方民间曲调，通过不断的交流、融合，最终形成京剧。</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京剧表演的四种艺术手法是唱、念、做、打；台上的角色划分成为“生、旦、净、丑”四种类型。京剧的唱腔属于板腔体，以“西皮”“二黄”为主要腔调，合称“皮黄”。</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033145"/>
            <a:ext cx="11000740" cy="541972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062990" y="1226185"/>
            <a:ext cx="10066020" cy="216852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中国的戏曲是各个民族、各个地方、各个时代的传统戏剧样式的总称，是戏剧范畴之中的一个小的分支。中国古代戏剧是以戏和曲为主要因素。</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戏曲与中国的传统艺术，比如说绘画、文学、书法、诗歌等都是一脉相承的。我们只有掌握了对传统艺术的解读方式，才能真正地体会到中国传统文化的精髓。戏曲之所以不同于话剧舞剧、歌剧，因为它是一种有一套完整的程式体系的特殊的综合艺术。</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048250" y="24320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3134995" y="3461385"/>
            <a:ext cx="6469380" cy="2838450"/>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9754" y="5964349"/>
            <a:ext cx="12192000" cy="1787302"/>
          </a:xfrm>
          <a:prstGeom prst="rect">
            <a:avLst/>
          </a:prstGeom>
          <a:noFill/>
        </p:spPr>
      </p:pic>
      <p:sp>
        <p:nvSpPr>
          <p:cNvPr id="21" name="TextBox 76"/>
          <p:cNvSpPr txBox="1"/>
          <p:nvPr/>
        </p:nvSpPr>
        <p:spPr>
          <a:xfrm>
            <a:off x="3918585" y="2024380"/>
            <a:ext cx="7089775" cy="2030095"/>
          </a:xfrm>
          <a:prstGeom prst="rect">
            <a:avLst/>
          </a:prstGeom>
          <a:noFill/>
          <a:effectLst/>
        </p:spPr>
        <p:txBody>
          <a:bodyPr wrap="square" rtlCol="0">
            <a:spAutoFit/>
          </a:bodyPr>
          <a:p>
            <a:pPr algn="ctr"/>
            <a:r>
              <a:rPr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第</a:t>
            </a:r>
            <a:r>
              <a:rPr lang="zh-CN"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七</a:t>
            </a:r>
            <a:r>
              <a:rPr lang="zh-CN"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单元</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a:p>
            <a:pPr algn="ctr"/>
            <a:r>
              <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表演艺术审美</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grpSp>
        <p:nvGrpSpPr>
          <p:cNvPr id="4" name="组合 3"/>
          <p:cNvGrpSpPr/>
          <p:nvPr/>
        </p:nvGrpSpPr>
        <p:grpSpPr>
          <a:xfrm>
            <a:off x="9921240" y="15430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033145"/>
            <a:ext cx="11000740" cy="541972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083310" y="1485265"/>
            <a:ext cx="10066020" cy="50673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欣赏传统戏曲要注意以下四个方面问题。</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5048250" y="24320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37" name="任意多边形 18"/>
          <p:cNvSpPr/>
          <p:nvPr>
            <p:custDataLst>
              <p:tags r:id="rId1"/>
            </p:custDataLst>
          </p:nvPr>
        </p:nvSpPr>
        <p:spPr>
          <a:xfrm>
            <a:off x="962659" y="2426970"/>
            <a:ext cx="2099592" cy="3308447"/>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90170" tIns="46990" rIns="90170" bIns="46990" numCol="1" spcCol="0" rtlCol="0" fromWordArt="0" anchor="ctr" anchorCtr="0" forceAA="0" compatLnSpc="1">
            <a:noAutofit/>
          </a:bodyPr>
          <a:p>
            <a:pPr lvl="0" algn="ctr">
              <a:lnSpc>
                <a:spcPct val="150000"/>
              </a:lnSpc>
              <a:buClrTx/>
              <a:buSzTx/>
              <a:buFontTx/>
            </a:pPr>
            <a:endParaRPr lang="zh-CN" altLang="en-US" dirty="0">
              <a:solidFill>
                <a:srgbClr val="FFFFFF"/>
              </a:solidFill>
              <a:sym typeface="微软雅黑" panose="020B0503020204020204" charset="-122"/>
            </a:endParaRPr>
          </a:p>
        </p:txBody>
      </p:sp>
      <p:sp>
        <p:nvSpPr>
          <p:cNvPr id="38" name="任意多边形 4"/>
          <p:cNvSpPr/>
          <p:nvPr>
            <p:custDataLst>
              <p:tags r:id="rId2"/>
            </p:custDataLst>
          </p:nvPr>
        </p:nvSpPr>
        <p:spPr>
          <a:xfrm>
            <a:off x="2464185" y="5200974"/>
            <a:ext cx="598066" cy="534442"/>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a:p>
        </p:txBody>
      </p:sp>
      <p:sp>
        <p:nvSpPr>
          <p:cNvPr id="39" name="矩形 38"/>
          <p:cNvSpPr/>
          <p:nvPr>
            <p:custDataLst>
              <p:tags r:id="rId3"/>
            </p:custDataLst>
          </p:nvPr>
        </p:nvSpPr>
        <p:spPr>
          <a:xfrm>
            <a:off x="2464189" y="5200974"/>
            <a:ext cx="356295" cy="35629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92500"/>
          </a:bodyPr>
          <a:p>
            <a:pPr algn="ctr"/>
            <a:r>
              <a:rPr lang="en-US" altLang="zh-CN" dirty="0">
                <a:solidFill>
                  <a:srgbClr val="A3C902">
                    <a:lumMod val="50000"/>
                  </a:srgbClr>
                </a:solidFill>
              </a:rPr>
              <a:t>A</a:t>
            </a:r>
            <a:endParaRPr lang="zh-CN" altLang="en-US" dirty="0">
              <a:solidFill>
                <a:srgbClr val="A3C902">
                  <a:lumMod val="50000"/>
                </a:srgbClr>
              </a:solidFill>
            </a:endParaRPr>
          </a:p>
        </p:txBody>
      </p:sp>
      <p:sp>
        <p:nvSpPr>
          <p:cNvPr id="36" name="矩形 35"/>
          <p:cNvSpPr/>
          <p:nvPr>
            <p:custDataLst>
              <p:tags r:id="rId4"/>
            </p:custDataLst>
          </p:nvPr>
        </p:nvSpPr>
        <p:spPr>
          <a:xfrm>
            <a:off x="1122252" y="2896451"/>
            <a:ext cx="1780405" cy="2142056"/>
          </a:xfrm>
          <a:prstGeom prst="rect">
            <a:avLst/>
          </a:prstGeom>
        </p:spPr>
        <p:txBody>
          <a:bodyPr wrap="square" anchor="ctr" anchorCtr="0">
            <a:normAutofit/>
          </a:bodyPr>
          <a:p>
            <a:pPr algn="ctr">
              <a:lnSpc>
                <a:spcPct val="120000"/>
              </a:lnSpc>
            </a:pPr>
            <a:r>
              <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rPr>
              <a:t>（1）精神专注欣赏。</a:t>
            </a:r>
            <a:endPar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4" name="任意多边形 21"/>
          <p:cNvSpPr/>
          <p:nvPr>
            <p:custDataLst>
              <p:tags r:id="rId5"/>
            </p:custDataLst>
          </p:nvPr>
        </p:nvSpPr>
        <p:spPr>
          <a:xfrm>
            <a:off x="3681971" y="2426970"/>
            <a:ext cx="2099592" cy="3308447"/>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90170" tIns="46990" rIns="90170" bIns="46990" numCol="1" spcCol="0" rtlCol="0" fromWordArt="0" anchor="ctr" anchorCtr="0" forceAA="0" compatLnSpc="1">
            <a:noAutofit/>
          </a:bodyPr>
          <a:p>
            <a:pPr lvl="0" algn="ctr">
              <a:lnSpc>
                <a:spcPct val="150000"/>
              </a:lnSpc>
              <a:buClrTx/>
              <a:buSzTx/>
              <a:buFontTx/>
            </a:pPr>
            <a:endParaRPr lang="zh-CN" altLang="en-US" dirty="0">
              <a:solidFill>
                <a:srgbClr val="FFFFFF"/>
              </a:solidFill>
              <a:sym typeface="微软雅黑" panose="020B0503020204020204" charset="-122"/>
            </a:endParaRPr>
          </a:p>
        </p:txBody>
      </p:sp>
      <p:sp>
        <p:nvSpPr>
          <p:cNvPr id="45" name="任意多边形 22"/>
          <p:cNvSpPr/>
          <p:nvPr>
            <p:custDataLst>
              <p:tags r:id="rId6"/>
            </p:custDataLst>
          </p:nvPr>
        </p:nvSpPr>
        <p:spPr>
          <a:xfrm>
            <a:off x="5183497" y="5200974"/>
            <a:ext cx="598066" cy="534442"/>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a:p>
        </p:txBody>
      </p:sp>
      <p:sp>
        <p:nvSpPr>
          <p:cNvPr id="46" name="矩形 45"/>
          <p:cNvSpPr/>
          <p:nvPr>
            <p:custDataLst>
              <p:tags r:id="rId7"/>
            </p:custDataLst>
          </p:nvPr>
        </p:nvSpPr>
        <p:spPr>
          <a:xfrm>
            <a:off x="5183500" y="5200974"/>
            <a:ext cx="356295" cy="35629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92500"/>
          </a:bodyPr>
          <a:p>
            <a:pPr algn="ctr"/>
            <a:r>
              <a:rPr lang="en-US" altLang="zh-CN" dirty="0">
                <a:solidFill>
                  <a:srgbClr val="A3C902">
                    <a:lumMod val="50000"/>
                  </a:srgbClr>
                </a:solidFill>
              </a:rPr>
              <a:t>B</a:t>
            </a:r>
            <a:endParaRPr lang="zh-CN" altLang="en-US" dirty="0">
              <a:solidFill>
                <a:srgbClr val="A3C902">
                  <a:lumMod val="50000"/>
                </a:srgbClr>
              </a:solidFill>
            </a:endParaRPr>
          </a:p>
        </p:txBody>
      </p:sp>
      <p:sp>
        <p:nvSpPr>
          <p:cNvPr id="43" name="矩形 42"/>
          <p:cNvSpPr/>
          <p:nvPr>
            <p:custDataLst>
              <p:tags r:id="rId8"/>
            </p:custDataLst>
          </p:nvPr>
        </p:nvSpPr>
        <p:spPr>
          <a:xfrm>
            <a:off x="3841564" y="2896451"/>
            <a:ext cx="1780405" cy="2142056"/>
          </a:xfrm>
          <a:prstGeom prst="rect">
            <a:avLst/>
          </a:prstGeom>
        </p:spPr>
        <p:txBody>
          <a:bodyPr wrap="square" anchor="ctr" anchorCtr="0">
            <a:normAutofit/>
          </a:bodyPr>
          <a:p>
            <a:pPr algn="ctr">
              <a:lnSpc>
                <a:spcPct val="120000"/>
              </a:lnSpc>
            </a:pPr>
            <a:r>
              <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rPr>
              <a:t>（2）关注戏曲要素。</a:t>
            </a:r>
            <a:endPar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50" name="任意多边形 21"/>
          <p:cNvSpPr/>
          <p:nvPr>
            <p:custDataLst>
              <p:tags r:id="rId9"/>
            </p:custDataLst>
          </p:nvPr>
        </p:nvSpPr>
        <p:spPr>
          <a:xfrm>
            <a:off x="6401282" y="2426970"/>
            <a:ext cx="2099592" cy="3308447"/>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90170" tIns="46990" rIns="90170" bIns="46990" numCol="1" spcCol="0" rtlCol="0" fromWordArt="0" anchor="ctr" anchorCtr="0" forceAA="0" compatLnSpc="1">
            <a:noAutofit/>
          </a:bodyPr>
          <a:p>
            <a:pPr lvl="0" algn="ctr">
              <a:lnSpc>
                <a:spcPct val="150000"/>
              </a:lnSpc>
              <a:buClrTx/>
              <a:buSzTx/>
              <a:buFontTx/>
            </a:pPr>
            <a:endParaRPr lang="zh-CN" altLang="en-US" dirty="0">
              <a:solidFill>
                <a:srgbClr val="FFFFFF"/>
              </a:solidFill>
              <a:sym typeface="微软雅黑" panose="020B0503020204020204" charset="-122"/>
            </a:endParaRPr>
          </a:p>
        </p:txBody>
      </p:sp>
      <p:sp>
        <p:nvSpPr>
          <p:cNvPr id="51" name="任意多边形 22"/>
          <p:cNvSpPr/>
          <p:nvPr>
            <p:custDataLst>
              <p:tags r:id="rId10"/>
            </p:custDataLst>
          </p:nvPr>
        </p:nvSpPr>
        <p:spPr>
          <a:xfrm>
            <a:off x="7902808" y="5200974"/>
            <a:ext cx="598066" cy="534442"/>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a:p>
        </p:txBody>
      </p:sp>
      <p:sp>
        <p:nvSpPr>
          <p:cNvPr id="52" name="矩形 51"/>
          <p:cNvSpPr/>
          <p:nvPr>
            <p:custDataLst>
              <p:tags r:id="rId11"/>
            </p:custDataLst>
          </p:nvPr>
        </p:nvSpPr>
        <p:spPr>
          <a:xfrm>
            <a:off x="7902812" y="5200974"/>
            <a:ext cx="356295" cy="35629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92500"/>
          </a:bodyPr>
          <a:p>
            <a:pPr algn="ctr"/>
            <a:r>
              <a:rPr lang="en-US" altLang="zh-CN" dirty="0">
                <a:solidFill>
                  <a:srgbClr val="A3C902">
                    <a:lumMod val="50000"/>
                  </a:srgbClr>
                </a:solidFill>
              </a:rPr>
              <a:t>C</a:t>
            </a:r>
            <a:endParaRPr lang="zh-CN" altLang="en-US" dirty="0">
              <a:solidFill>
                <a:srgbClr val="A3C902">
                  <a:lumMod val="50000"/>
                </a:srgbClr>
              </a:solidFill>
            </a:endParaRPr>
          </a:p>
        </p:txBody>
      </p:sp>
      <p:sp>
        <p:nvSpPr>
          <p:cNvPr id="49" name="矩形 48"/>
          <p:cNvSpPr/>
          <p:nvPr>
            <p:custDataLst>
              <p:tags r:id="rId12"/>
            </p:custDataLst>
          </p:nvPr>
        </p:nvSpPr>
        <p:spPr>
          <a:xfrm>
            <a:off x="6560875" y="2896451"/>
            <a:ext cx="1780405" cy="2142056"/>
          </a:xfrm>
          <a:prstGeom prst="rect">
            <a:avLst/>
          </a:prstGeom>
        </p:spPr>
        <p:txBody>
          <a:bodyPr wrap="square" anchor="ctr" anchorCtr="0">
            <a:normAutofit/>
          </a:bodyPr>
          <a:p>
            <a:pPr algn="ctr">
              <a:lnSpc>
                <a:spcPct val="120000"/>
              </a:lnSpc>
            </a:pPr>
            <a:r>
              <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rPr>
              <a:t>（3）品味演员表情。</a:t>
            </a:r>
            <a:endPar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56" name="任意多边形 21"/>
          <p:cNvSpPr/>
          <p:nvPr>
            <p:custDataLst>
              <p:tags r:id="rId13"/>
            </p:custDataLst>
          </p:nvPr>
        </p:nvSpPr>
        <p:spPr>
          <a:xfrm>
            <a:off x="9120594" y="2426970"/>
            <a:ext cx="2099592" cy="3308447"/>
          </a:xfrm>
          <a:custGeom>
            <a:avLst/>
            <a:gdLst>
              <a:gd name="connsiteX0" fmla="*/ 338534 w 1571625"/>
              <a:gd name="connsiteY0" fmla="*/ 50799 h 2476500"/>
              <a:gd name="connsiteX1" fmla="*/ 50800 w 1571625"/>
              <a:gd name="connsiteY1" fmla="*/ 338533 h 2476500"/>
              <a:gd name="connsiteX2" fmla="*/ 50800 w 1571625"/>
              <a:gd name="connsiteY2" fmla="*/ 402009 h 2476500"/>
              <a:gd name="connsiteX3" fmla="*/ 95377 w 1571625"/>
              <a:gd name="connsiteY3" fmla="*/ 402009 h 2476500"/>
              <a:gd name="connsiteX4" fmla="*/ 95377 w 1571625"/>
              <a:gd name="connsiteY4" fmla="*/ 366178 h 2476500"/>
              <a:gd name="connsiteX5" fmla="*/ 363928 w 1571625"/>
              <a:gd name="connsiteY5" fmla="*/ 97626 h 2476500"/>
              <a:gd name="connsiteX6" fmla="*/ 427038 w 1571625"/>
              <a:gd name="connsiteY6" fmla="*/ 97626 h 2476500"/>
              <a:gd name="connsiteX7" fmla="*/ 427038 w 1571625"/>
              <a:gd name="connsiteY7" fmla="*/ 50799 h 2476500"/>
              <a:gd name="connsiteX8" fmla="*/ 338151 w 1571625"/>
              <a:gd name="connsiteY8" fmla="*/ 0 h 2476500"/>
              <a:gd name="connsiteX9" fmla="*/ 596370 w 1571625"/>
              <a:gd name="connsiteY9" fmla="*/ 0 h 2476500"/>
              <a:gd name="connsiteX10" fmla="*/ 1233474 w 1571625"/>
              <a:gd name="connsiteY10" fmla="*/ 0 h 2476500"/>
              <a:gd name="connsiteX11" fmla="*/ 1571625 w 1571625"/>
              <a:gd name="connsiteY11" fmla="*/ 0 h 2476500"/>
              <a:gd name="connsiteX12" fmla="*/ 1571625 w 1571625"/>
              <a:gd name="connsiteY12" fmla="*/ 338151 h 2476500"/>
              <a:gd name="connsiteX13" fmla="*/ 1571625 w 1571625"/>
              <a:gd name="connsiteY13" fmla="*/ 452966 h 2476500"/>
              <a:gd name="connsiteX14" fmla="*/ 1571625 w 1571625"/>
              <a:gd name="connsiteY14" fmla="*/ 2023534 h 2476500"/>
              <a:gd name="connsiteX15" fmla="*/ 1571625 w 1571625"/>
              <a:gd name="connsiteY15" fmla="*/ 2138349 h 2476500"/>
              <a:gd name="connsiteX16" fmla="*/ 1571625 w 1571625"/>
              <a:gd name="connsiteY16" fmla="*/ 2476500 h 2476500"/>
              <a:gd name="connsiteX17" fmla="*/ 1233474 w 1571625"/>
              <a:gd name="connsiteY17" fmla="*/ 2476500 h 2476500"/>
              <a:gd name="connsiteX18" fmla="*/ 338151 w 1571625"/>
              <a:gd name="connsiteY18" fmla="*/ 2476500 h 2476500"/>
              <a:gd name="connsiteX19" fmla="*/ 0 w 1571625"/>
              <a:gd name="connsiteY19" fmla="*/ 2476500 h 2476500"/>
              <a:gd name="connsiteX20" fmla="*/ 0 w 1571625"/>
              <a:gd name="connsiteY20" fmla="*/ 2138349 h 2476500"/>
              <a:gd name="connsiteX21" fmla="*/ 0 w 1571625"/>
              <a:gd name="connsiteY21" fmla="*/ 452966 h 2476500"/>
              <a:gd name="connsiteX22" fmla="*/ 0 w 1571625"/>
              <a:gd name="connsiteY22" fmla="*/ 338151 h 2476500"/>
              <a:gd name="connsiteX23" fmla="*/ 338151 w 1571625"/>
              <a:gd name="connsiteY23" fmla="*/ 0 h 247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71625" h="2476500">
                <a:moveTo>
                  <a:pt x="338534" y="50799"/>
                </a:moveTo>
                <a:cubicBezTo>
                  <a:pt x="179622" y="50799"/>
                  <a:pt x="50800" y="179622"/>
                  <a:pt x="50800" y="338533"/>
                </a:cubicBezTo>
                <a:lnTo>
                  <a:pt x="50800" y="402009"/>
                </a:lnTo>
                <a:lnTo>
                  <a:pt x="95377" y="402009"/>
                </a:lnTo>
                <a:lnTo>
                  <a:pt x="95377" y="366178"/>
                </a:lnTo>
                <a:cubicBezTo>
                  <a:pt x="95377" y="217861"/>
                  <a:pt x="215610" y="97626"/>
                  <a:pt x="363928" y="97626"/>
                </a:cubicBezTo>
                <a:lnTo>
                  <a:pt x="427038" y="97626"/>
                </a:lnTo>
                <a:lnTo>
                  <a:pt x="427038" y="50799"/>
                </a:lnTo>
                <a:close/>
                <a:moveTo>
                  <a:pt x="338151" y="0"/>
                </a:moveTo>
                <a:lnTo>
                  <a:pt x="596370" y="0"/>
                </a:lnTo>
                <a:lnTo>
                  <a:pt x="1233474" y="0"/>
                </a:lnTo>
                <a:lnTo>
                  <a:pt x="1571625" y="0"/>
                </a:lnTo>
                <a:lnTo>
                  <a:pt x="1571625" y="338151"/>
                </a:lnTo>
                <a:lnTo>
                  <a:pt x="1571625" y="452966"/>
                </a:lnTo>
                <a:lnTo>
                  <a:pt x="1571625" y="2023534"/>
                </a:lnTo>
                <a:lnTo>
                  <a:pt x="1571625" y="2138349"/>
                </a:lnTo>
                <a:lnTo>
                  <a:pt x="1571625" y="2476500"/>
                </a:lnTo>
                <a:lnTo>
                  <a:pt x="1233474" y="2476500"/>
                </a:lnTo>
                <a:lnTo>
                  <a:pt x="338151" y="2476500"/>
                </a:lnTo>
                <a:lnTo>
                  <a:pt x="0" y="2476500"/>
                </a:lnTo>
                <a:lnTo>
                  <a:pt x="0" y="2138349"/>
                </a:lnTo>
                <a:lnTo>
                  <a:pt x="0" y="452966"/>
                </a:lnTo>
                <a:lnTo>
                  <a:pt x="0" y="338151"/>
                </a:lnTo>
                <a:cubicBezTo>
                  <a:pt x="0" y="151395"/>
                  <a:pt x="151395" y="0"/>
                  <a:pt x="338151" y="0"/>
                </a:cubicBezTo>
                <a:close/>
              </a:path>
            </a:pathLst>
          </a:custGeom>
          <a:solidFill>
            <a:srgbClr val="A3C902"/>
          </a:solidFill>
          <a:ln w="12700" cap="flat" cmpd="sng" algn="ctr">
            <a:noFill/>
            <a:prstDash val="solid"/>
            <a:miter lim="800000"/>
          </a:ln>
          <a:effectLst/>
        </p:spPr>
        <p:txBody>
          <a:bodyPr vertOverflow="overflow" horzOverflow="overflow" vert="horz" wrap="square" lIns="90170" tIns="46990" rIns="90170" bIns="46990" numCol="1" spcCol="0" rtlCol="0" fromWordArt="0" anchor="ctr" anchorCtr="0" forceAA="0" compatLnSpc="1">
            <a:noAutofit/>
          </a:bodyPr>
          <a:p>
            <a:pPr lvl="0" algn="ctr">
              <a:lnSpc>
                <a:spcPct val="150000"/>
              </a:lnSpc>
              <a:buClrTx/>
              <a:buSzTx/>
              <a:buFontTx/>
            </a:pPr>
            <a:endParaRPr lang="zh-CN" altLang="en-US" dirty="0">
              <a:solidFill>
                <a:srgbClr val="FFFFFF"/>
              </a:solidFill>
              <a:sym typeface="微软雅黑" panose="020B0503020204020204" charset="-122"/>
            </a:endParaRPr>
          </a:p>
        </p:txBody>
      </p:sp>
      <p:sp>
        <p:nvSpPr>
          <p:cNvPr id="57" name="任意多边形 22"/>
          <p:cNvSpPr/>
          <p:nvPr>
            <p:custDataLst>
              <p:tags r:id="rId14"/>
            </p:custDataLst>
          </p:nvPr>
        </p:nvSpPr>
        <p:spPr>
          <a:xfrm>
            <a:off x="10622119" y="5200974"/>
            <a:ext cx="598066" cy="534442"/>
          </a:xfrm>
          <a:custGeom>
            <a:avLst/>
            <a:gdLst>
              <a:gd name="connsiteX0" fmla="*/ 242303 w 419100"/>
              <a:gd name="connsiteY0" fmla="*/ 0 h 400050"/>
              <a:gd name="connsiteX1" fmla="*/ 419100 w 419100"/>
              <a:gd name="connsiteY1" fmla="*/ 137552 h 400050"/>
              <a:gd name="connsiteX2" fmla="*/ 419100 w 419100"/>
              <a:gd name="connsiteY2" fmla="*/ 400050 h 400050"/>
              <a:gd name="connsiteX3" fmla="*/ 179309 w 419100"/>
              <a:gd name="connsiteY3" fmla="*/ 400050 h 400050"/>
              <a:gd name="connsiteX4" fmla="*/ 0 w 419100"/>
              <a:gd name="connsiteY4" fmla="*/ 268898 h 400050"/>
              <a:gd name="connsiteX0-1" fmla="*/ 270878 w 447675"/>
              <a:gd name="connsiteY0-2" fmla="*/ 0 h 400050"/>
              <a:gd name="connsiteX1-3" fmla="*/ 447675 w 447675"/>
              <a:gd name="connsiteY1-4" fmla="*/ 137552 h 400050"/>
              <a:gd name="connsiteX2-5" fmla="*/ 447675 w 447675"/>
              <a:gd name="connsiteY2-6" fmla="*/ 400050 h 400050"/>
              <a:gd name="connsiteX3-7" fmla="*/ 207884 w 447675"/>
              <a:gd name="connsiteY3-8" fmla="*/ 400050 h 400050"/>
              <a:gd name="connsiteX4-9" fmla="*/ 0 w 447675"/>
              <a:gd name="connsiteY4-10" fmla="*/ 268898 h 400050"/>
              <a:gd name="connsiteX5" fmla="*/ 270878 w 447675"/>
              <a:gd name="connsiteY5" fmla="*/ 0 h 4000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47675" h="400050">
                <a:moveTo>
                  <a:pt x="270878" y="0"/>
                </a:moveTo>
                <a:lnTo>
                  <a:pt x="447675" y="137552"/>
                </a:lnTo>
                <a:lnTo>
                  <a:pt x="447675" y="400050"/>
                </a:lnTo>
                <a:lnTo>
                  <a:pt x="207884" y="400050"/>
                </a:lnTo>
                <a:lnTo>
                  <a:pt x="0" y="268898"/>
                </a:lnTo>
                <a:cubicBezTo>
                  <a:pt x="80768" y="179265"/>
                  <a:pt x="190110" y="89633"/>
                  <a:pt x="270878" y="0"/>
                </a:cubicBezTo>
                <a:close/>
              </a:path>
            </a:pathLst>
          </a:custGeom>
          <a:solidFill>
            <a:srgbClr val="A3C902">
              <a:lumMod val="50000"/>
            </a:srgbClr>
          </a:solidFill>
          <a:ln w="12700" cap="flat" cmpd="sng" algn="ctr">
            <a:noFill/>
            <a:prstDash val="solid"/>
            <a:miter lim="800000"/>
          </a:ln>
          <a:effectLst/>
        </p:spPr>
        <p:txBody>
          <a:bodyPr rtlCol="0" anchor="ctr">
            <a:normAutofit/>
          </a:bodyPr>
          <a:p>
            <a:pPr algn="ctr"/>
            <a:endParaRPr lang="zh-CN" altLang="en-US"/>
          </a:p>
        </p:txBody>
      </p:sp>
      <p:sp>
        <p:nvSpPr>
          <p:cNvPr id="58" name="矩形 57"/>
          <p:cNvSpPr/>
          <p:nvPr>
            <p:custDataLst>
              <p:tags r:id="rId15"/>
            </p:custDataLst>
          </p:nvPr>
        </p:nvSpPr>
        <p:spPr>
          <a:xfrm>
            <a:off x="10622123" y="5200974"/>
            <a:ext cx="356295" cy="356295"/>
          </a:xfrm>
          <a:prstGeom prst="rect">
            <a:avLst/>
          </a:prstGeom>
          <a:solidFill>
            <a:srgbClr val="A3C902">
              <a:lumMod val="20000"/>
              <a:lumOff val="80000"/>
            </a:srgbClr>
          </a:solidFill>
          <a:ln w="3175" cap="flat" cmpd="sng" algn="ctr">
            <a:solidFill>
              <a:srgbClr val="A3C902">
                <a:lumMod val="50000"/>
              </a:srgbClr>
            </a:solidFill>
            <a:prstDash val="solid"/>
            <a:miter lim="800000"/>
          </a:ln>
          <a:effectLst/>
        </p:spPr>
        <p:txBody>
          <a:bodyPr rtlCol="0" anchor="ctr">
            <a:normAutofit fontScale="92500"/>
          </a:bodyPr>
          <a:p>
            <a:pPr algn="ctr"/>
            <a:r>
              <a:rPr lang="en-US" altLang="zh-CN" dirty="0">
                <a:solidFill>
                  <a:srgbClr val="A3C902">
                    <a:lumMod val="50000"/>
                  </a:srgbClr>
                </a:solidFill>
              </a:rPr>
              <a:t>D</a:t>
            </a:r>
            <a:endParaRPr lang="zh-CN" altLang="en-US" dirty="0">
              <a:solidFill>
                <a:srgbClr val="A3C902">
                  <a:lumMod val="50000"/>
                </a:srgbClr>
              </a:solidFill>
            </a:endParaRPr>
          </a:p>
        </p:txBody>
      </p:sp>
      <p:sp>
        <p:nvSpPr>
          <p:cNvPr id="55" name="矩形 54"/>
          <p:cNvSpPr/>
          <p:nvPr>
            <p:custDataLst>
              <p:tags r:id="rId16"/>
            </p:custDataLst>
          </p:nvPr>
        </p:nvSpPr>
        <p:spPr>
          <a:xfrm>
            <a:off x="9280186" y="2896451"/>
            <a:ext cx="1780405" cy="2142056"/>
          </a:xfrm>
          <a:prstGeom prst="rect">
            <a:avLst/>
          </a:prstGeom>
        </p:spPr>
        <p:txBody>
          <a:bodyPr wrap="square" anchor="ctr" anchorCtr="0">
            <a:normAutofit/>
          </a:bodyPr>
          <a:p>
            <a:pPr algn="ctr">
              <a:lnSpc>
                <a:spcPct val="120000"/>
              </a:lnSpc>
            </a:pPr>
            <a:r>
              <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rPr>
              <a:t>（4）用心咀嚼对白。</a:t>
            </a:r>
            <a:endParaRPr lang="zh-CN" altLang="en-US" sz="1600" spc="150">
              <a:solidFill>
                <a:srgbClr val="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2638425" y="1566545"/>
            <a:ext cx="6915150" cy="4010025"/>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976755"/>
            <a:ext cx="9842500" cy="40138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581820"/>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昆曲或京剧（选段）学唱活动</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05925" y="132715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956" y="289787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1300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5315" y="2858136"/>
            <a:ext cx="7458710" cy="62801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在网上选择名家唱段，在老师的指导下，学会演唱。</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315461"/>
            <a:ext cx="7713980" cy="62801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分小组进行学唱活动，在老师的指导下小组同学互相评比验收。</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1182148" y="2953543"/>
            <a:ext cx="9651635" cy="0"/>
          </a:xfrm>
          <a:prstGeom prst="line">
            <a:avLst/>
          </a:prstGeom>
          <a:noFill/>
          <a:ln w="19050" cap="flat" cmpd="sng" algn="ctr">
            <a:solidFill>
              <a:schemeClr val="bg1">
                <a:lumMod val="85000"/>
              </a:schemeClr>
            </a:solidFill>
            <a:prstDash val="solid"/>
          </a:ln>
          <a:effectLst/>
        </p:spPr>
      </p:cxnSp>
      <p:sp>
        <p:nvSpPr>
          <p:cNvPr id="20" name="椭圆 19"/>
          <p:cNvSpPr/>
          <p:nvPr/>
        </p:nvSpPr>
        <p:spPr>
          <a:xfrm>
            <a:off x="1936231" y="2773809"/>
            <a:ext cx="360000" cy="360000"/>
          </a:xfrm>
          <a:prstGeom prst="ellipse">
            <a:avLst/>
          </a:prstGeom>
          <a:solidFill>
            <a:schemeClr val="accent1"/>
          </a:solidFill>
          <a:ln w="25400" cap="flat" cmpd="sng" algn="ctr">
            <a:noFill/>
            <a:prstDash val="solid"/>
          </a:ln>
          <a:effectLst/>
        </p:spPr>
        <p:txBody>
          <a:bodyPr rtlCol="0" anchor="ctr"/>
          <a:lstStyle/>
          <a:p>
            <a:pPr algn="ctr" defTabSz="685800">
              <a:defRPr/>
            </a:pPr>
            <a:endParaRPr lang="zh-CN" altLang="en-US" kern="0" dirty="0">
              <a:solidFill>
                <a:schemeClr val="tx1">
                  <a:lumMod val="65000"/>
                  <a:lumOff val="35000"/>
                </a:schemeClr>
              </a:solidFill>
              <a:cs typeface="+mn-ea"/>
              <a:sym typeface="+mn-lt"/>
            </a:endParaRPr>
          </a:p>
        </p:txBody>
      </p:sp>
      <p:sp>
        <p:nvSpPr>
          <p:cNvPr id="21" name="椭圆 20"/>
          <p:cNvSpPr/>
          <p:nvPr/>
        </p:nvSpPr>
        <p:spPr>
          <a:xfrm>
            <a:off x="4576524" y="2773809"/>
            <a:ext cx="360000" cy="360000"/>
          </a:xfrm>
          <a:prstGeom prst="ellipse">
            <a:avLst/>
          </a:prstGeom>
          <a:solidFill>
            <a:schemeClr val="accent2"/>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2" name="椭圆 21"/>
          <p:cNvSpPr/>
          <p:nvPr/>
        </p:nvSpPr>
        <p:spPr>
          <a:xfrm>
            <a:off x="7512092" y="2773809"/>
            <a:ext cx="360000" cy="360000"/>
          </a:xfrm>
          <a:prstGeom prst="ellipse">
            <a:avLst/>
          </a:prstGeom>
          <a:solidFill>
            <a:schemeClr val="accent3"/>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3" name="椭圆 22"/>
          <p:cNvSpPr/>
          <p:nvPr/>
        </p:nvSpPr>
        <p:spPr>
          <a:xfrm>
            <a:off x="9857111" y="2773809"/>
            <a:ext cx="360000" cy="360000"/>
          </a:xfrm>
          <a:prstGeom prst="ellipse">
            <a:avLst/>
          </a:prstGeom>
          <a:solidFill>
            <a:schemeClr val="accent4"/>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4" name="矩形 23"/>
          <p:cNvSpPr/>
          <p:nvPr/>
        </p:nvSpPr>
        <p:spPr>
          <a:xfrm>
            <a:off x="949325" y="3241040"/>
            <a:ext cx="2060575" cy="1963420"/>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1. 从审美感受力出发，向大家展示你所喜爱的音乐作品，提高对音乐的感受力，了解多种类型的音乐作品。2. 从审美情趣入手，演绎你的音乐作品，提高对音乐的审美趣味。3. 感受音乐带来的快乐，提高对音乐语汇的认识。</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5" name="矩形 24"/>
          <p:cNvSpPr/>
          <p:nvPr/>
        </p:nvSpPr>
        <p:spPr>
          <a:xfrm>
            <a:off x="3676015" y="3241040"/>
            <a:ext cx="2141220" cy="1261110"/>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班级所有同学，以个人或二人组、三人组参加音乐展示会，将自己喜爱的作品展示给同学们。班级组织评委会，制定评价标准，在班级评选。</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6" name="矩形 25"/>
          <p:cNvSpPr/>
          <p:nvPr/>
        </p:nvSpPr>
        <p:spPr>
          <a:xfrm>
            <a:off x="6656705" y="3241040"/>
            <a:ext cx="2188210" cy="2899410"/>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rPr>
              <a:t>分三个阶段进行。第一阶段是准备阶段，可单独或二人或三人成组选择自己喜爱的、具有“中国风”元素的歌曲（音乐也可），制作推介歌曲的情境式小视频。第二阶段是展演阶段，在学习平台上提交歌曲的情境视频。第三阶段是评比阶段，全班同学在学习平台上欣赏所有作品后，根据评分标准进行打分，最终班级评选出相应奖项。</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7" name="矩形 26"/>
          <p:cNvSpPr/>
          <p:nvPr/>
        </p:nvSpPr>
        <p:spPr>
          <a:xfrm>
            <a:off x="9300845" y="3241040"/>
            <a:ext cx="2139950" cy="2197735"/>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1. 布置任务，讲解要求。全班同学提交音乐讲解短视频或音乐展示视频。2. 评委会在班级演唱后进行评选投票，选出最喜爱的演唱者。3. 将音乐展示会的评分标准发给各组，评委会评选出最佳表演奖、最佳音乐作品奖、最佳参与奖等。</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8" name="文本框 27"/>
          <p:cNvSpPr txBox="1"/>
          <p:nvPr/>
        </p:nvSpPr>
        <p:spPr>
          <a:xfrm>
            <a:off x="1567591" y="2234016"/>
            <a:ext cx="1097280" cy="368300"/>
          </a:xfrm>
          <a:prstGeom prst="rect">
            <a:avLst/>
          </a:prstGeom>
          <a:noFill/>
        </p:spPr>
        <p:txBody>
          <a:bodyPr wrap="none" rtlCol="0">
            <a:spAutoFit/>
          </a:bodyPr>
          <a:lstStyle/>
          <a:p>
            <a:pPr algn="just"/>
            <a:r>
              <a:rPr lang="zh-CN" altLang="en-US" b="1">
                <a:solidFill>
                  <a:srgbClr val="3872BA"/>
                </a:solidFill>
                <a:latin typeface="微软雅黑" panose="020B0503020204020204" charset="-122"/>
                <a:ea typeface="微软雅黑" panose="020B0503020204020204" charset="-122"/>
                <a:cs typeface="+mn-ea"/>
                <a:sym typeface="+mn-lt"/>
              </a:rPr>
              <a:t>活动目标</a:t>
            </a:r>
            <a:endParaRPr lang="zh-CN" altLang="en-US" b="1">
              <a:solidFill>
                <a:srgbClr val="3872BA"/>
              </a:solidFill>
              <a:latin typeface="微软雅黑" panose="020B0503020204020204" charset="-122"/>
              <a:ea typeface="微软雅黑" panose="020B0503020204020204" charset="-122"/>
              <a:cs typeface="+mn-ea"/>
              <a:sym typeface="+mn-lt"/>
            </a:endParaRPr>
          </a:p>
        </p:txBody>
      </p:sp>
      <p:sp>
        <p:nvSpPr>
          <p:cNvPr id="29" name="文本框 28"/>
          <p:cNvSpPr txBox="1"/>
          <p:nvPr/>
        </p:nvSpPr>
        <p:spPr>
          <a:xfrm>
            <a:off x="4207884" y="2234016"/>
            <a:ext cx="1097280" cy="368300"/>
          </a:xfrm>
          <a:prstGeom prst="rect">
            <a:avLst/>
          </a:prstGeom>
          <a:noFill/>
        </p:spPr>
        <p:txBody>
          <a:bodyPr wrap="none" rtlCol="0">
            <a:spAutoFit/>
          </a:bodyPr>
          <a:lstStyle/>
          <a:p>
            <a:pPr algn="just"/>
            <a:r>
              <a:rPr lang="zh-CN" altLang="en-US" b="1">
                <a:solidFill>
                  <a:srgbClr val="E8ACAB"/>
                </a:solidFill>
                <a:latin typeface="微软雅黑" panose="020B0503020204020204" charset="-122"/>
                <a:ea typeface="微软雅黑" panose="020B0503020204020204" charset="-122"/>
                <a:cs typeface="+mn-ea"/>
                <a:sym typeface="+mn-lt"/>
              </a:rPr>
              <a:t>活动描述</a:t>
            </a:r>
            <a:endParaRPr lang="zh-CN" altLang="en-US" b="1">
              <a:solidFill>
                <a:srgbClr val="E8ACAB"/>
              </a:solidFill>
              <a:latin typeface="微软雅黑" panose="020B0503020204020204" charset="-122"/>
              <a:ea typeface="微软雅黑" panose="020B0503020204020204" charset="-122"/>
              <a:cs typeface="+mn-ea"/>
              <a:sym typeface="+mn-lt"/>
            </a:endParaRPr>
          </a:p>
        </p:txBody>
      </p:sp>
      <p:sp>
        <p:nvSpPr>
          <p:cNvPr id="30" name="文本框 29"/>
          <p:cNvSpPr txBox="1"/>
          <p:nvPr/>
        </p:nvSpPr>
        <p:spPr>
          <a:xfrm>
            <a:off x="7143452" y="2234016"/>
            <a:ext cx="1097280" cy="368300"/>
          </a:xfrm>
          <a:prstGeom prst="rect">
            <a:avLst/>
          </a:prstGeom>
          <a:noFill/>
        </p:spPr>
        <p:txBody>
          <a:bodyPr wrap="none" rtlCol="0">
            <a:spAutoFit/>
          </a:bodyPr>
          <a:lstStyle/>
          <a:p>
            <a:pPr algn="just"/>
            <a:r>
              <a:rPr lang="zh-CN" altLang="en-US" b="1">
                <a:solidFill>
                  <a:srgbClr val="82CBE2"/>
                </a:solidFill>
                <a:latin typeface="微软雅黑" panose="020B0503020204020204" charset="-122"/>
                <a:ea typeface="微软雅黑" panose="020B0503020204020204" charset="-122"/>
                <a:cs typeface="+mn-ea"/>
                <a:sym typeface="+mn-lt"/>
              </a:rPr>
              <a:t>活动步骤</a:t>
            </a:r>
            <a:endParaRPr lang="zh-CN" altLang="en-US" b="1">
              <a:solidFill>
                <a:srgbClr val="82CBE2"/>
              </a:solidFill>
              <a:latin typeface="微软雅黑" panose="020B0503020204020204" charset="-122"/>
              <a:ea typeface="微软雅黑" panose="020B0503020204020204" charset="-122"/>
              <a:cs typeface="+mn-ea"/>
              <a:sym typeface="+mn-lt"/>
            </a:endParaRPr>
          </a:p>
        </p:txBody>
      </p:sp>
      <p:sp>
        <p:nvSpPr>
          <p:cNvPr id="31" name="文本框 30"/>
          <p:cNvSpPr txBox="1"/>
          <p:nvPr/>
        </p:nvSpPr>
        <p:spPr>
          <a:xfrm>
            <a:off x="9488471" y="2234016"/>
            <a:ext cx="1097280" cy="368300"/>
          </a:xfrm>
          <a:prstGeom prst="rect">
            <a:avLst/>
          </a:prstGeom>
          <a:noFill/>
        </p:spPr>
        <p:txBody>
          <a:bodyPr wrap="none" rtlCol="0">
            <a:spAutoFit/>
          </a:bodyPr>
          <a:lstStyle/>
          <a:p>
            <a:pPr algn="just"/>
            <a:r>
              <a:rPr lang="zh-CN" altLang="en-US" b="1">
                <a:solidFill>
                  <a:srgbClr val="F0CB75"/>
                </a:solidFill>
                <a:latin typeface="微软雅黑" panose="020B0503020204020204" charset="-122"/>
                <a:ea typeface="微软雅黑" panose="020B0503020204020204" charset="-122"/>
                <a:cs typeface="+mn-ea"/>
                <a:sym typeface="+mn-lt"/>
              </a:rPr>
              <a:t>活动要求</a:t>
            </a:r>
            <a:endParaRPr lang="zh-CN" altLang="en-US" b="1">
              <a:solidFill>
                <a:srgbClr val="F0CB75"/>
              </a:solidFill>
              <a:latin typeface="微软雅黑" panose="020B0503020204020204" charset="-122"/>
              <a:ea typeface="微软雅黑" panose="020B0503020204020204" charset="-122"/>
              <a:cs typeface="+mn-ea"/>
              <a:sym typeface="+mn-lt"/>
            </a:endParaRPr>
          </a:p>
        </p:txBody>
      </p:sp>
      <p:sp>
        <p:nvSpPr>
          <p:cNvPr id="2" name="TextBox 76"/>
          <p:cNvSpPr txBox="1"/>
          <p:nvPr/>
        </p:nvSpPr>
        <p:spPr>
          <a:xfrm>
            <a:off x="2100580" y="1000760"/>
            <a:ext cx="7320915"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“中国风”流行歌曲情境展演</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300845" y="806450"/>
            <a:ext cx="2349500" cy="107632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单元综合实践活动方案</a:t>
            </a:r>
            <a:endParaRPr lang="zh-CN" altLang="en-US" sz="3200">
              <a:latin typeface="方正正粗黑简体" panose="02000000000000000000" charset="-122"/>
              <a:ea typeface="方正正粗黑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8"/>
                                        </p:tgtEl>
                                        <p:attrNameLst>
                                          <p:attrName>ppt_y</p:attrName>
                                        </p:attrNameLst>
                                      </p:cBhvr>
                                      <p:tavLst>
                                        <p:tav tm="0">
                                          <p:val>
                                            <p:strVal val="#ppt_y"/>
                                          </p:val>
                                        </p:tav>
                                        <p:tav tm="100000">
                                          <p:val>
                                            <p:strVal val="#ppt_y"/>
                                          </p:val>
                                        </p:tav>
                                      </p:tavLst>
                                    </p:anim>
                                    <p:anim calcmode="lin" valueType="num">
                                      <p:cBhvr>
                                        <p:cTn id="2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8"/>
                                        </p:tgtEl>
                                      </p:cBhvr>
                                    </p:animEffect>
                                  </p:childTnLst>
                                </p:cTn>
                              </p:par>
                            </p:childTnLst>
                          </p:cTn>
                        </p:par>
                        <p:par>
                          <p:cTn id="32" fill="hold">
                            <p:stCondLst>
                              <p:cond delay="3150"/>
                            </p:stCondLst>
                            <p:childTnLst>
                              <p:par>
                                <p:cTn id="33" presetID="22" presetClass="entr" presetSubtype="1"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up)">
                                      <p:cBhvr>
                                        <p:cTn id="35" dur="500"/>
                                        <p:tgtEl>
                                          <p:spTgt spid="24"/>
                                        </p:tgtEl>
                                      </p:cBhvr>
                                    </p:animEffect>
                                  </p:childTnLst>
                                </p:cTn>
                              </p:par>
                            </p:childTnLst>
                          </p:cTn>
                        </p:par>
                        <p:par>
                          <p:cTn id="36" fill="hold">
                            <p:stCondLst>
                              <p:cond delay="36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9"/>
                                        </p:tgtEl>
                                        <p:attrNameLst>
                                          <p:attrName>ppt_y</p:attrName>
                                        </p:attrNameLst>
                                      </p:cBhvr>
                                      <p:tavLst>
                                        <p:tav tm="0">
                                          <p:val>
                                            <p:strVal val="#ppt_y"/>
                                          </p:val>
                                        </p:tav>
                                        <p:tav tm="100000">
                                          <p:val>
                                            <p:strVal val="#ppt_y"/>
                                          </p:val>
                                        </p:tav>
                                      </p:tavLst>
                                    </p:anim>
                                    <p:anim calcmode="lin" valueType="num">
                                      <p:cBhvr>
                                        <p:cTn id="4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9"/>
                                        </p:tgtEl>
                                      </p:cBhvr>
                                    </p:animEffect>
                                  </p:childTnLst>
                                </p:cTn>
                              </p:par>
                            </p:childTnLst>
                          </p:cTn>
                        </p:par>
                        <p:par>
                          <p:cTn id="44" fill="hold">
                            <p:stCondLst>
                              <p:cond delay="4300"/>
                            </p:stCondLst>
                            <p:childTnLst>
                              <p:par>
                                <p:cTn id="45" presetID="2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up)">
                                      <p:cBhvr>
                                        <p:cTn id="47" dur="500"/>
                                        <p:tgtEl>
                                          <p:spTgt spid="25"/>
                                        </p:tgtEl>
                                      </p:cBhvr>
                                    </p:animEffect>
                                  </p:childTnLst>
                                </p:cTn>
                              </p:par>
                            </p:childTnLst>
                          </p:cTn>
                        </p:par>
                        <p:par>
                          <p:cTn id="48" fill="hold">
                            <p:stCondLst>
                              <p:cond delay="48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0"/>
                                        </p:tgtEl>
                                        <p:attrNameLst>
                                          <p:attrName>ppt_y</p:attrName>
                                        </p:attrNameLst>
                                      </p:cBhvr>
                                      <p:tavLst>
                                        <p:tav tm="0">
                                          <p:val>
                                            <p:strVal val="#ppt_y"/>
                                          </p:val>
                                        </p:tav>
                                        <p:tav tm="100000">
                                          <p:val>
                                            <p:strVal val="#ppt_y"/>
                                          </p:val>
                                        </p:tav>
                                      </p:tavLst>
                                    </p:anim>
                                    <p:anim calcmode="lin" valueType="num">
                                      <p:cBhvr>
                                        <p:cTn id="5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0"/>
                                        </p:tgtEl>
                                      </p:cBhvr>
                                    </p:animEffect>
                                  </p:childTnLst>
                                </p:cTn>
                              </p:par>
                            </p:childTnLst>
                          </p:cTn>
                        </p:par>
                        <p:par>
                          <p:cTn id="56" fill="hold">
                            <p:stCondLst>
                              <p:cond delay="5449"/>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5949"/>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1"/>
                                        </p:tgtEl>
                                        <p:attrNameLst>
                                          <p:attrName>ppt_y</p:attrName>
                                        </p:attrNameLst>
                                      </p:cBhvr>
                                      <p:tavLst>
                                        <p:tav tm="0">
                                          <p:val>
                                            <p:strVal val="#ppt_y"/>
                                          </p:val>
                                        </p:tav>
                                        <p:tav tm="100000">
                                          <p:val>
                                            <p:strVal val="#ppt_y"/>
                                          </p:val>
                                        </p:tav>
                                      </p:tavLst>
                                    </p:anim>
                                    <p:anim calcmode="lin" valueType="num">
                                      <p:cBhvr>
                                        <p:cTn id="6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1"/>
                                        </p:tgtEl>
                                      </p:cBhvr>
                                    </p:animEffect>
                                  </p:childTnLst>
                                </p:cTn>
                              </p:par>
                            </p:childTnLst>
                          </p:cTn>
                        </p:par>
                        <p:par>
                          <p:cTn id="68" fill="hold">
                            <p:stCondLst>
                              <p:cond delay="6599"/>
                            </p:stCondLst>
                            <p:childTnLst>
                              <p:par>
                                <p:cTn id="69" presetID="22" presetClass="entr" presetSubtype="1"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
                                        </p:tgtEl>
                                        <p:attrNameLst>
                                          <p:attrName>style.visibility</p:attrName>
                                        </p:attrNameLst>
                                      </p:cBhvr>
                                      <p:to>
                                        <p:strVal val="visible"/>
                                      </p:to>
                                    </p:set>
                                    <p:anim calcmode="lin" valueType="num">
                                      <p:cBhvr additive="base">
                                        <p:cTn id="74" dur="500"/>
                                        <p:tgtEl>
                                          <p:spTgt spid="2"/>
                                        </p:tgtEl>
                                        <p:attrNameLst>
                                          <p:attrName>ppt_y</p:attrName>
                                        </p:attrNameLst>
                                      </p:cBhvr>
                                      <p:tavLst>
                                        <p:tav tm="0">
                                          <p:val>
                                            <p:strVal val="#ppt_y+#ppt_h*1.125000"/>
                                          </p:val>
                                        </p:tav>
                                        <p:tav tm="100000">
                                          <p:val>
                                            <p:strVal val="#ppt_y"/>
                                          </p:val>
                                        </p:tav>
                                      </p:tavLst>
                                    </p:anim>
                                    <p:animEffect transition="in" filter="wipe(up)">
                                      <p:cBhvr>
                                        <p:cTn id="7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P spid="23" grpId="0" bldLvl="0" animBg="1"/>
      <p:bldP spid="24" grpId="0"/>
      <p:bldP spid="25" grpId="0"/>
      <p:bldP spid="26" grpId="0"/>
      <p:bldP spid="27" grpId="0"/>
      <p:bldP spid="28" grpId="0"/>
      <p:bldP spid="29" grpId="0"/>
      <p:bldP spid="30" grpId="0"/>
      <p:bldP spid="31" grpId="0"/>
      <p:bldP spid="2" grpId="0" bldLvl="0" animBg="1"/>
      <p:bldP spid="2"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9754" y="5964349"/>
            <a:ext cx="12192000" cy="1787302"/>
          </a:xfrm>
          <a:prstGeom prst="rect">
            <a:avLst/>
          </a:prstGeom>
          <a:noFill/>
        </p:spPr>
      </p:pic>
      <p:sp>
        <p:nvSpPr>
          <p:cNvPr id="4" name="文本框 3"/>
          <p:cNvSpPr txBox="1"/>
          <p:nvPr/>
        </p:nvSpPr>
        <p:spPr>
          <a:xfrm>
            <a:off x="4247515" y="221615"/>
            <a:ext cx="6880860" cy="922020"/>
          </a:xfrm>
          <a:prstGeom prst="rect">
            <a:avLst/>
          </a:prstGeom>
          <a:noFill/>
        </p:spPr>
        <p:txBody>
          <a:bodyPr wrap="square" rtlCol="0" anchor="t">
            <a:spAutoFit/>
          </a:bodyPr>
          <a:p>
            <a:pPr indent="457200" algn="l"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活动评价</a:t>
            </a:r>
            <a:endParaRPr lang="zh-CN" altLang="en-US">
              <a:latin typeface="微软雅黑" panose="020B0503020204020204" charset="-122"/>
              <a:ea typeface="微软雅黑" panose="020B0503020204020204" charset="-122"/>
            </a:endParaRPr>
          </a:p>
          <a:p>
            <a:pPr indent="457200" algn="l"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根据下面的综合实践活动评价表开展评价活动。</a:t>
            </a:r>
            <a:endParaRPr lang="zh-CN" altLang="en-US">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3"/>
          <a:stretch>
            <a:fillRect/>
          </a:stretch>
        </p:blipFill>
        <p:spPr>
          <a:xfrm>
            <a:off x="4779645" y="1143635"/>
            <a:ext cx="4942840" cy="49358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754048" y="2037977"/>
            <a:ext cx="7571303" cy="1200329"/>
          </a:xfrm>
          <a:prstGeom prst="rect">
            <a:avLst/>
          </a:prstGeom>
          <a:noFill/>
          <a:ln>
            <a:noFill/>
          </a:ln>
        </p:spPr>
        <p:txBody>
          <a:bodyPr wrap="none" rtlCol="0">
            <a:spAutoFit/>
          </a:bodyPr>
          <a:lstStyle/>
          <a:p>
            <a:r>
              <a:rPr lang="zh-CN" altLang="en-US" sz="7200" dirty="0">
                <a:solidFill>
                  <a:schemeClr val="accent4">
                    <a:lumMod val="75000"/>
                  </a:schemeClr>
                </a:solidFill>
                <a:latin typeface="华文细黑" panose="02010600040101010101" charset="-122"/>
                <a:ea typeface="字魂27号-布丁体"/>
                <a:sym typeface="华文细黑" panose="02010600040101010101" charset="-122"/>
              </a:rPr>
              <a:t>感谢</a:t>
            </a:r>
            <a:r>
              <a:rPr lang="zh-CN" altLang="en-US" sz="7200" dirty="0">
                <a:solidFill>
                  <a:schemeClr val="accent2"/>
                </a:solidFill>
                <a:latin typeface="华文细黑" panose="02010600040101010101" charset="-122"/>
                <a:ea typeface="字魂27号-布丁体"/>
                <a:sym typeface="华文细黑" panose="02010600040101010101" charset="-122"/>
              </a:rPr>
              <a:t>您的</a:t>
            </a:r>
            <a:r>
              <a:rPr lang="zh-CN" altLang="en-US" sz="7200" dirty="0" smtClean="0">
                <a:solidFill>
                  <a:schemeClr val="accent3">
                    <a:lumMod val="75000"/>
                  </a:schemeClr>
                </a:solidFill>
                <a:latin typeface="华文细黑" panose="02010600040101010101" charset="-122"/>
                <a:ea typeface="字魂27号-布丁体"/>
                <a:sym typeface="华文细黑" panose="02010600040101010101" charset="-122"/>
              </a:rPr>
              <a:t>聆听</a:t>
            </a:r>
            <a:r>
              <a:rPr lang="zh-CN" altLang="en-US" sz="7200" dirty="0" smtClean="0">
                <a:solidFill>
                  <a:schemeClr val="accent1"/>
                </a:solidFill>
                <a:latin typeface="华文细黑" panose="02010600040101010101" charset="-122"/>
                <a:ea typeface="字魂27号-布丁体"/>
                <a:sym typeface="华文细黑" panose="02010600040101010101" charset="-122"/>
              </a:rPr>
              <a:t>指导</a:t>
            </a:r>
            <a:endParaRPr lang="zh-CN" altLang="en-US" sz="7200" dirty="0">
              <a:solidFill>
                <a:schemeClr val="accent1"/>
              </a:solidFill>
              <a:latin typeface="华文细黑" panose="02010600040101010101" charset="-122"/>
              <a:ea typeface="字魂27号-布丁体"/>
              <a:sym typeface="华文细黑" panose="02010600040101010101" charset="-122"/>
            </a:endParaRPr>
          </a:p>
        </p:txBody>
      </p:sp>
      <p:grpSp>
        <p:nvGrpSpPr>
          <p:cNvPr id="4" name="组合 3"/>
          <p:cNvGrpSpPr/>
          <p:nvPr/>
        </p:nvGrpSpPr>
        <p:grpSpPr>
          <a:xfrm>
            <a:off x="1926935" y="3590974"/>
            <a:ext cx="4703132" cy="368300"/>
            <a:chOff x="1861105" y="3589691"/>
            <a:chExt cx="5180832" cy="368300"/>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
          <p:nvSpPr>
            <p:cNvPr id="10" name="矩形 9"/>
            <p:cNvSpPr/>
            <p:nvPr/>
          </p:nvSpPr>
          <p:spPr>
            <a:xfrm>
              <a:off x="2053448" y="3589691"/>
              <a:ext cx="4785550" cy="368300"/>
            </a:xfrm>
            <a:prstGeom prst="rect">
              <a:avLst/>
            </a:prstGeom>
            <a:noFill/>
          </p:spPr>
          <p:txBody>
            <a:bodyPr wrap="square">
              <a:spAutoFit/>
            </a:bodyPr>
            <a:lstStyle/>
            <a:p>
              <a:pPr algn="ctr"/>
              <a:r>
                <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美</a:t>
              </a:r>
              <a:r>
                <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 </a:t>
              </a:r>
              <a:r>
                <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育</a:t>
              </a:r>
              <a:r>
                <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 </a:t>
              </a:r>
              <a:endPar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endParaRPr>
            </a:p>
          </p:txBody>
        </p:sp>
      </p:grpSp>
      <p:grpSp>
        <p:nvGrpSpPr>
          <p:cNvPr id="8" name="组合 7"/>
          <p:cNvGrpSpPr/>
          <p:nvPr/>
        </p:nvGrpSpPr>
        <p:grpSpPr>
          <a:xfrm>
            <a:off x="105410" y="173990"/>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21" name="椭圆 20"/>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7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2" name="Rectangle 41"/>
          <p:cNvSpPr/>
          <p:nvPr/>
        </p:nvSpPr>
        <p:spPr>
          <a:xfrm>
            <a:off x="711200" y="5209540"/>
            <a:ext cx="10452100" cy="1544955"/>
          </a:xfrm>
          <a:prstGeom prst="rect">
            <a:avLst/>
          </a:prstGeom>
        </p:spPr>
        <p:txBody>
          <a:bodyPr wrap="square" lIns="121920" rIns="121920" bIns="60960">
            <a:spAutoFit/>
          </a:bodyPr>
          <a:lstStyle/>
          <a:p>
            <a:pPr algn="l" defTabSz="412750" hangingPunct="0">
              <a:lnSpc>
                <a:spcPct val="130000"/>
              </a:lnSpc>
              <a:spcBef>
                <a:spcPts val="0"/>
              </a:spcBef>
              <a:spcAft>
                <a:spcPts val="0"/>
              </a:spcAft>
              <a:defRPr sz="2000" b="0">
                <a:solidFill>
                  <a:srgbClr val="1C1F25"/>
                </a:solidFill>
                <a:latin typeface="Roboto Bold"/>
                <a:ea typeface="Roboto Bold"/>
                <a:cs typeface="Roboto Bold"/>
                <a:sym typeface="Roboto Bold"/>
              </a:defRPr>
            </a:pPr>
            <a:r>
              <a:rPr lang="en-US" sz="1800" dirty="0">
                <a:latin typeface="微软雅黑" panose="020B0503020204020204" charset="-122"/>
                <a:ea typeface="微软雅黑" panose="020B0503020204020204" charset="-122"/>
                <a:sym typeface="华文细黑" panose="02010600040101010101" charset="-122"/>
              </a:rPr>
              <a:t>表演艺术是通过人的演唱、演奏或人体动作、表情来塑造形象、传达情绪和情感，从而表现生活的艺术。通常包括舞蹈、音乐、话剧、曲艺、杂技、魔术等。它是在艺术虚构的条件下再现人的行为，即由演员扮演角色、创造人物形象。所以说，表演是人演人的艺术，也是表现人的艺术，是体现人的感情生活的艺术。</a:t>
            </a:r>
            <a:endParaRPr lang="en-US" sz="1800" dirty="0">
              <a:latin typeface="微软雅黑" panose="020B0503020204020204" charset="-122"/>
              <a:ea typeface="微软雅黑" panose="020B0503020204020204" charset="-122"/>
              <a:sym typeface="华文细黑" panose="02010600040101010101" charset="-122"/>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单元提要</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412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15647"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21</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审美科学</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13995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78869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156710"/>
            <a:ext cx="2036445" cy="1271270"/>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了解音乐艺术分类和审美特征，运用音乐审美技巧领会《梁祝》的感染力。</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78869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195185" y="4156710"/>
            <a:ext cx="2073910" cy="1565910"/>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运用类比思维感受旋律、节奏、音色对场景的描绘，提高音乐感受力；培养对音乐的探究参与意识。</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78869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9982835" y="4156710"/>
            <a:ext cx="1819910" cy="1565910"/>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在实践活动中，领会“现代音乐表现，总是其他各类艺术密切结合在一起”的特点。</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528066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小提琴协奏曲《梁祝》</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48690" y="1769110"/>
            <a:ext cx="6841490" cy="466153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《梁祝》（图 7-1）是著名音乐家何占豪先生与陈刚先生创作的中国第一部小提琴协奏曲，是中国音乐史上成功地将西洋乐器与本土文化相结合的一个里程碑，它将低回婉转的小提琴协奏和缠绵悱恻的历史传说故事相融合，综合采用了交响乐与我国民间戏曲音乐的表现手法，酣畅淋漓地展现了一部柔美又激昂的乐章。</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作者选用了中国四大传说之一的“梁山伯与祝英台”这样一个家喻户晓的爱情故事作为协奏曲的题材内容，在一定的程度上引起了欣赏者的好奇心，拉近了作品与欣赏者的距离。通过精心的配器设计，根据乐器的特征和乐曲情节的需要巧妙安排，使乐曲更具形象性，从而使各个不同的画面惟妙惟肖地展现出来，如相爱、抗婚、化蝶。</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7937500" y="1570990"/>
            <a:ext cx="3455670" cy="5057775"/>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888490"/>
            <a:ext cx="11000740" cy="361315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370387" y="876460"/>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小提琴协奏曲《梁祝》</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164590" y="2315845"/>
            <a:ext cx="9685655" cy="221488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《梁祝》的成功还在于中外艺术的巧妙 图 7-1结合，用小提琴协奏曲的音乐形象来表现富有戏剧性的民间故事，用民众熟悉的特定音乐语言和表现手法，使音乐形象更鲜明动人，因而有着扣人心弦的力量，至今仍焕发着蓬勃生命力。</a:t>
            </a:r>
            <a:endParaRPr lang="zh-CN" altLang="en-US">
              <a:latin typeface="微软雅黑" panose="020B0503020204020204" charset="-122"/>
              <a:ea typeface="微软雅黑" panose="020B0503020204020204" charset="-122"/>
              <a:cs typeface="微软雅黑" panose="020B0503020204020204" charset="-122"/>
            </a:endParaRPr>
          </a:p>
          <a:p>
            <a:pPr indent="508000" algn="just" fontAlgn="auto">
              <a:lnSpc>
                <a:spcPct val="15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olidFill>
                  <a:srgbClr val="C00000"/>
                </a:solidFill>
                <a:latin typeface="微软雅黑" panose="020B0503020204020204" charset="-122"/>
                <a:ea typeface="微软雅黑" panose="020B0503020204020204" charset="-122"/>
                <a:cs typeface="微软雅黑" panose="020B0503020204020204" charset="-122"/>
              </a:rPr>
              <a:t>体验建议：</a:t>
            </a:r>
            <a:r>
              <a:rPr lang="zh-CN" altLang="en-US">
                <a:latin typeface="微软雅黑" panose="020B0503020204020204" charset="-122"/>
                <a:ea typeface="微软雅黑" panose="020B0503020204020204" charset="-122"/>
                <a:cs typeface="微软雅黑" panose="020B0503020204020204" charset="-122"/>
              </a:rPr>
              <a:t>全班同学共同欣赏小提琴协奏曲《梁山伯与祝英台》，在聆听过程中，教师根据协奏曲的每个部分，向同学们描绘故事画面。协奏曲结束后，一起谈谈感受。</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117094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0241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4" name="文本框 3"/>
          <p:cNvSpPr txBox="1"/>
          <p:nvPr/>
        </p:nvSpPr>
        <p:spPr>
          <a:xfrm>
            <a:off x="1044575" y="1771015"/>
            <a:ext cx="1027938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乐曲一开始在轻柔的弦乐颤音背景上，由长笛吹出了优美动人的华彩旋律，呈现出一派春光明媚、鸟语花香的景象，接着双簧管以柔和的音色奏出抒情的主题。整个引子展示出一幅风和日丽，草桥畔桃红柳绿、百花盛开的画面。接下来，在竖琴的伴奏下，小提琴演绎出纯朴而美丽的“爱情主题”，这段主题是全曲的核心的音调。</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之后，乐曲进入副部。这个副部主题与柔美、抒情的主部主题形成鲜明的对比，音乐转入活泼、欢快的回旋曲，旋律轻松活泼。独奏与乐队交替出现，描写梁祝同窗共读时的生活情景。在这段快板过后，音乐转入慢板，进入副部主题的结束部。断断续续的音调，表现了祝英台有口难言，欲言又止的感情。而在弦乐颤音背景上出现的“梁”“祝”对答，清淡的和声与配器在弦乐颤音的衬托下，梁祝二人同窗三载就要分别，音乐表现十八相送、长亭惜别的依恋之情。</a:t>
            </a:r>
            <a:endParaRPr lang="zh-CN" altLang="en-US">
              <a:latin typeface="楷体" panose="02010609060101010101" charset="-122"/>
              <a:ea typeface="楷体" panose="02010609060101010101" charset="-122"/>
            </a:endParaRPr>
          </a:p>
        </p:txBody>
      </p:sp>
      <p:sp>
        <p:nvSpPr>
          <p:cNvPr id="13" name="文本框 12"/>
          <p:cNvSpPr txBox="1"/>
          <p:nvPr/>
        </p:nvSpPr>
        <p:spPr>
          <a:xfrm>
            <a:off x="5500370" y="51879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4" grpId="1"/>
      <p:bldP spid="5" grpId="1" animBg="1"/>
    </p:bldLst>
  </p:timing>
</p:sld>
</file>

<file path=ppt/tags/tag1.xml><?xml version="1.0" encoding="utf-8"?>
<p:tagLst xmlns:p="http://schemas.openxmlformats.org/presentationml/2006/main">
  <p:tag name="KSO_WM_UNIT_PLACING_PICTURE_USER_VIEWPORT" val="{&quot;height&quot;:10800,&quot;width&quot;:19200}"/>
</p:tagLst>
</file>

<file path=ppt/tags/tag10.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00.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01.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102.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103.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ags/tag104.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05.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106.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107.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108.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41_4*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41_4*l_h_i*1_1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41_4*l_h_i*1_1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1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41_4*l_h_f*1_1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41_4*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41_4*l_h_i*1_2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41_4*l_h_i*1_2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11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41_4*l_h_f*1_2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41_4*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41_4*l_h_i*1_3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41_4*l_h_i*1_3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12.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1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41_4*l_h_f*1_3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41_4*l_h_i*1_4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41_4*l_h_i*1_4_2"/>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41_4*l_h_i*1_4_1"/>
  <p:tag name="KSO_WM_TEMPLATE_CATEGORY" val="diagram"/>
  <p:tag name="KSO_WM_TEMPLATE_INDEX" val="741"/>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5"/>
  <p:tag name="KSO_WM_UNIT_TEXT_FILL_TYPE" val="1"/>
</p:tagLst>
</file>

<file path=ppt/tags/tag1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41_4*l_h_f*1_4_1"/>
  <p:tag name="KSO_WM_TEMPLATE_CATEGORY" val="diagram"/>
  <p:tag name="KSO_WM_TEMPLATE_INDEX" val="741"/>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Lst>
</file>

<file path=ppt/tags/tag125.xml><?xml version="1.0" encoding="utf-8"?>
<p:tagLst xmlns:p="http://schemas.openxmlformats.org/presentationml/2006/main">
  <p:tag name="PA" val="v4.0.0"/>
</p:tagLst>
</file>

<file path=ppt/tags/tag126.xml><?xml version="1.0" encoding="utf-8"?>
<p:tagLst xmlns:p="http://schemas.openxmlformats.org/presentationml/2006/main">
  <p:tag name="PA" val="v4.0.0"/>
</p:tagLst>
</file>

<file path=ppt/tags/tag127.xml><?xml version="1.0" encoding="utf-8"?>
<p:tagLst xmlns:p="http://schemas.openxmlformats.org/presentationml/2006/main">
  <p:tag name="COMMONDATA" val="eyJoZGlkIjoiNzQ3MTk3OTEyZDg4NzA3ZGRmN2U4ZTcxY2Y1ODYwYzQifQ=="/>
</p:tagLst>
</file>

<file path=ppt/tags/tag13.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14.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1*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6.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1*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1*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1*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1*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1*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2*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2*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2*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2*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2*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2*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2*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2*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2*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60001_3*l_h_i*1_1_1"/>
  <p:tag name="KSO_WM_TEMPLATE_CATEGORY" val="diagram"/>
  <p:tag name="KSO_WM_TEMPLATE_INDEX" val="160001"/>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3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001_3*l_h_f*1_1_1"/>
  <p:tag name="KSO_WM_TEMPLATE_CATEGORY" val="diagram"/>
  <p:tag name="KSO_WM_TEMPLATE_INDEX" val="160001"/>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60001_3*l_h_i*1_2_1"/>
  <p:tag name="KSO_WM_TEMPLATE_CATEGORY" val="diagram"/>
  <p:tag name="KSO_WM_TEMPLATE_INDEX" val="160001"/>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3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001_3*l_h_f*1_2_1"/>
  <p:tag name="KSO_WM_TEMPLATE_CATEGORY" val="diagram"/>
  <p:tag name="KSO_WM_TEMPLATE_INDEX" val="160001"/>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160001_3*l_h_i*1_1_1"/>
  <p:tag name="KSO_WM_TEMPLATE_CATEGORY" val="diagram"/>
  <p:tag name="KSO_WM_TEMPLATE_INDEX" val="160001"/>
  <p:tag name="KSO_WM_UNIT_LAYERLEVEL" val="1_1_1"/>
  <p:tag name="KSO_WM_TAG_VERSION" val="1.0"/>
  <p:tag name="KSO_WM_BEAUTIFY_FLAG" val="#wm#"/>
  <p:tag name="KSO_WM_UNIT_TEXT_FILL_FORE_SCHEMECOLOR_INDEX" val="5"/>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160001_3*l_h_i*1_3_1"/>
  <p:tag name="KSO_WM_TEMPLATE_CATEGORY" val="diagram"/>
  <p:tag name="KSO_WM_TEMPLATE_INDEX" val="160001"/>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Lst>
</file>

<file path=ppt/tags/tag3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001_3*l_h_f*1_3_1"/>
  <p:tag name="KSO_WM_TEMPLATE_CATEGORY" val="diagram"/>
  <p:tag name="KSO_WM_TEMPLATE_INDEX" val="160001"/>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160001_3*l_h_i*1_3_1"/>
  <p:tag name="KSO_WM_TEMPLATE_CATEGORY" val="diagram"/>
  <p:tag name="KSO_WM_TEMPLATE_INDEX" val="160001"/>
  <p:tag name="KSO_WM_UNIT_LAYERLEVEL" val="1_1_1"/>
  <p:tag name="KSO_WM_TAG_VERSION" val="1.0"/>
  <p:tag name="KSO_WM_BEAUTIFY_FLAG" val="#wm#"/>
  <p:tag name="KSO_WM_UNIT_TEXT_FILL_FORE_SCHEMECOLOR_INDEX" val="5"/>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160001_3*l_h_i*1_2_1"/>
  <p:tag name="KSO_WM_TEMPLATE_CATEGORY" val="diagram"/>
  <p:tag name="KSO_WM_TEMPLATE_INDEX" val="160001"/>
  <p:tag name="KSO_WM_UNIT_LAYERLEVEL" val="1_1_1"/>
  <p:tag name="KSO_WM_TAG_VERSION" val="1.0"/>
  <p:tag name="KSO_WM_BEAUTIFY_FLAG" val="#wm#"/>
  <p:tag name="KSO_WM_UNIT_TEXT_FILL_FORE_SCHEMECOLOR_INDEX" val="6"/>
  <p:tag name="KSO_WM_UNIT_TEXT_FILL_TYPE" val="1"/>
</p:tagLst>
</file>

<file path=ppt/tags/tag39.xml><?xml version="1.0" encoding="utf-8"?>
<p:tagLst xmlns:p="http://schemas.openxmlformats.org/presentationml/2006/main">
  <p:tag name="PA" val="v4.0.0"/>
</p:tagLst>
</file>

<file path=ppt/tags/tag4.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40.xml><?xml version="1.0" encoding="utf-8"?>
<p:tagLst xmlns:p="http://schemas.openxmlformats.org/presentationml/2006/main">
  <p:tag name="PA" val="v4.0.0"/>
</p:tagLst>
</file>

<file path=ppt/tags/tag41.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42.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43.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44.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ags/tag45.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46.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47.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48.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ags/tag49.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5.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ags/tag50.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51.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52.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53.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54.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449_4*m_h_f*1_1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5.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449_4*m_h_f*1_3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6.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449_4*m_h_f*1_2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7.xml><?xml version="1.0" encoding="utf-8"?>
<p:tagLst xmlns:p="http://schemas.openxmlformats.org/presentationml/2006/main">
  <p:tag name="KSO_WM_UNIT_SUBTYPE" val="a"/>
  <p:tag name="KSO_WM_UNIT_NOCLEAR" val="0"/>
  <p:tag name="KSO_WM_UNIT_VALUE" val="2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449_4*m_h_f*1_4_1"/>
  <p:tag name="KSO_WM_TEMPLATE_CATEGORY" val="diagram"/>
  <p:tag name="KSO_WM_TEMPLATE_INDEX" val="44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449_4*m_i*1_3"/>
  <p:tag name="KSO_WM_TEMPLATE_CATEGORY" val="diagram"/>
  <p:tag name="KSO_WM_TEMPLATE_INDEX" val="449"/>
  <p:tag name="KSO_WM_UNIT_LAYERLEVEL" val="1_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449_4*m_i*1_4"/>
  <p:tag name="KSO_WM_TEMPLATE_CATEGORY" val="diagram"/>
  <p:tag name="KSO_WM_TEMPLATE_INDEX" val="449"/>
  <p:tag name="KSO_WM_UNIT_LAYERLEVEL" val="1_1"/>
  <p:tag name="KSO_WM_TAG_VERSION" val="1.0"/>
  <p:tag name="KSO_WM_BEAUTIFY_FLAG" val="#wm#"/>
  <p:tag name="KSO_WM_UNIT_LINE_FORE_SCHEMECOLOR_INDEX" val="5"/>
  <p:tag name="KSO_WM_UNIT_LINE_FILL_TYPE" val="2"/>
</p:tagLst>
</file>

<file path=ppt/tags/tag6.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449_4*m_h_i*1_1_3"/>
  <p:tag name="KSO_WM_TEMPLATE_CATEGORY" val="diagram"/>
  <p:tag name="KSO_WM_TEMPLATE_INDEX" val="449"/>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449_4*m_h_i*1_1_2"/>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449_4*m_h_i*1_1_4"/>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5"/>
  <p:tag name="KSO_WM_UNIT_ID" val="diagram449_4*m_i*1_5"/>
  <p:tag name="KSO_WM_TEMPLATE_CATEGORY" val="diagram"/>
  <p:tag name="KSO_WM_TEMPLATE_INDEX" val="449"/>
  <p:tag name="KSO_WM_UNIT_LAYERLEVEL" val="1_1"/>
  <p:tag name="KSO_WM_TAG_VERSION" val="1.0"/>
  <p:tag name="KSO_WM_BEAUTIFY_FLAG" val="#wm#"/>
  <p:tag name="KSO_WM_UNIT_LINE_FORE_SCHEMECOLOR_INDEX" val="6"/>
  <p:tag name="KSO_WM_UNIT_LINE_FILL_TYPE" val="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449_4*m_h_i*1_2_3"/>
  <p:tag name="KSO_WM_TEMPLATE_CATEGORY" val="diagram"/>
  <p:tag name="KSO_WM_TEMPLATE_INDEX" val="449"/>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449_4*m_h_i*1_2_4"/>
  <p:tag name="KSO_WM_TEMPLATE_CATEGORY" val="diagram"/>
  <p:tag name="KSO_WM_TEMPLATE_INDEX" val="449"/>
  <p:tag name="KSO_WM_UNIT_LAYERLEVEL" val="1_1_1"/>
  <p:tag name="KSO_WM_TAG_VERSION" val="1.0"/>
  <p:tag name="KSO_WM_BEAUTIFY_FLAG" val="#wm#"/>
  <p:tag name="KSO_WM_UNIT_LINE_FORE_SCHEMECOLOR_INDEX" val="6"/>
  <p:tag name="KSO_WM_UNIT_LINE_FILL_TYPE"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449_4*m_h_i*1_2_2"/>
  <p:tag name="KSO_WM_TEMPLATE_CATEGORY" val="diagram"/>
  <p:tag name="KSO_WM_TEMPLATE_INDEX" val="449"/>
  <p:tag name="KSO_WM_UNIT_LAYERLEVEL" val="1_1_1"/>
  <p:tag name="KSO_WM_TAG_VERSION" val="1.0"/>
  <p:tag name="KSO_WM_BEAUTIFY_FLAG" val="#wm#"/>
  <p:tag name="KSO_WM_UNIT_LINE_FORE_SCHEMECOLOR_INDEX" val="6"/>
  <p:tag name="KSO_WM_UNIT_LINE_FILL_TYPE"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449_4*m_i*1_1"/>
  <p:tag name="KSO_WM_TEMPLATE_CATEGORY" val="diagram"/>
  <p:tag name="KSO_WM_TEMPLATE_INDEX" val="449"/>
  <p:tag name="KSO_WM_UNIT_LAYERLEVEL" val="1_1"/>
  <p:tag name="KSO_WM_TAG_VERSION" val="1.0"/>
  <p:tag name="KSO_WM_BEAUTIFY_FLAG" val="#wm#"/>
  <p:tag name="KSO_WM_UNIT_LINE_FORE_SCHEMECOLOR_INDEX" val="7"/>
  <p:tag name="KSO_WM_UNIT_LINE_FILL_TYPE"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449_4*m_h_i*1_3_1"/>
  <p:tag name="KSO_WM_TEMPLATE_CATEGORY" val="diagram"/>
  <p:tag name="KSO_WM_TEMPLATE_INDEX" val="449"/>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449_4*m_h_i*1_3_3"/>
  <p:tag name="KSO_WM_TEMPLATE_CATEGORY" val="diagram"/>
  <p:tag name="KSO_WM_TEMPLATE_INDEX" val="449"/>
  <p:tag name="KSO_WM_UNIT_LAYERLEVEL" val="1_1_1"/>
  <p:tag name="KSO_WM_TAG_VERSION" val="1.0"/>
  <p:tag name="KSO_WM_BEAUTIFY_FLAG" val="#wm#"/>
  <p:tag name="KSO_WM_UNIT_LINE_FORE_SCHEMECOLOR_INDEX" val="7"/>
  <p:tag name="KSO_WM_UNIT_LINE_FILL_TYPE" val="2"/>
</p:tagLst>
</file>

<file path=ppt/tags/tag7.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449_4*m_h_i*1_3_2"/>
  <p:tag name="KSO_WM_TEMPLATE_CATEGORY" val="diagram"/>
  <p:tag name="KSO_WM_TEMPLATE_INDEX" val="449"/>
  <p:tag name="KSO_WM_UNIT_LAYERLEVEL" val="1_1_1"/>
  <p:tag name="KSO_WM_TAG_VERSION" val="1.0"/>
  <p:tag name="KSO_WM_BEAUTIFY_FLAG" val="#wm#"/>
  <p:tag name="KSO_WM_UNIT_LINE_FORE_SCHEMECOLOR_INDEX" val="7"/>
  <p:tag name="KSO_WM_UNIT_LINE_FILL_TYPE"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449_4*m_i*1_2"/>
  <p:tag name="KSO_WM_TEMPLATE_CATEGORY" val="diagram"/>
  <p:tag name="KSO_WM_TEMPLATE_INDEX" val="449"/>
  <p:tag name="KSO_WM_UNIT_LAYERLEVEL" val="1_1"/>
  <p:tag name="KSO_WM_TAG_VERSION" val="1.0"/>
  <p:tag name="KSO_WM_BEAUTIFY_FLAG" val="#wm#"/>
  <p:tag name="KSO_WM_UNIT_LINE_FORE_SCHEMECOLOR_INDEX" val="5"/>
  <p:tag name="KSO_WM_UNIT_LINE_FILL_TYPE"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449_4*m_h_i*1_4_2"/>
  <p:tag name="KSO_WM_TEMPLATE_CATEGORY" val="diagram"/>
  <p:tag name="KSO_WM_TEMPLATE_INDEX" val="449"/>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449_4*m_h_i*1_4_1"/>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449_4*m_h_i*1_4_3"/>
  <p:tag name="KSO_WM_TEMPLATE_CATEGORY" val="diagram"/>
  <p:tag name="KSO_WM_TEMPLATE_INDEX" val="449"/>
  <p:tag name="KSO_WM_UNIT_LAYERLEVEL" val="1_1_1"/>
  <p:tag name="KSO_WM_TAG_VERSION" val="1.0"/>
  <p:tag name="KSO_WM_BEAUTIFY_FLAG" val="#wm#"/>
  <p:tag name="KSO_WM_UNIT_LINE_FORE_SCHEMECOLOR_INDEX" val="5"/>
  <p:tag name="KSO_WM_UNIT_LINE_FILL_TYPE"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449_4*m_h_i*1_1_1"/>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449_4*m_h_i*1_2_1"/>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4"/>
  <p:tag name="KSO_WM_UNIT_ID" val="diagram449_4*m_h_i*1_3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4"/>
  <p:tag name="KSO_WM_UNIT_ID" val="diagram449_4*m_h_i*1_4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79.xml><?xml version="1.0" encoding="utf-8"?>
<p:tagLst xmlns:p="http://schemas.openxmlformats.org/presentationml/2006/main">
  <p:tag name="PA" val="v4.0.0"/>
</p:tagLst>
</file>

<file path=ppt/tags/tag8.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80.xml><?xml version="1.0" encoding="utf-8"?>
<p:tagLst xmlns:p="http://schemas.openxmlformats.org/presentationml/2006/main">
  <p:tag name="PA" val="v4.0.0"/>
</p:tagLst>
</file>

<file path=ppt/tags/tag81.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82.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83.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84.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ags/tag85.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86.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87.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88.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ags/tag89.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ags/tag90.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91.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92.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93.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94.xml><?xml version="1.0" encoding="utf-8"?>
<p:tagLst xmlns:p="http://schemas.openxmlformats.org/presentationml/2006/main">
  <p:tag name="PA" val="v4.0.0"/>
</p:tagLst>
</file>

<file path=ppt/tags/tag95.xml><?xml version="1.0" encoding="utf-8"?>
<p:tagLst xmlns:p="http://schemas.openxmlformats.org/presentationml/2006/main">
  <p:tag name="PA" val="v4.0.0"/>
</p:tagLst>
</file>

<file path=ppt/tags/tag96.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97.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98.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99.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自定义 385">
      <a:dk1>
        <a:sysClr val="windowText" lastClr="000000"/>
      </a:dk1>
      <a:lt1>
        <a:srgbClr val="3F3F3F"/>
      </a:lt1>
      <a:dk2>
        <a:srgbClr val="000000"/>
      </a:dk2>
      <a:lt2>
        <a:srgbClr val="7F7F7F"/>
      </a:lt2>
      <a:accent1>
        <a:srgbClr val="3872BA"/>
      </a:accent1>
      <a:accent2>
        <a:srgbClr val="E8ACAB"/>
      </a:accent2>
      <a:accent3>
        <a:srgbClr val="82CBE2"/>
      </a:accent3>
      <a:accent4>
        <a:srgbClr val="F0CB75"/>
      </a:accent4>
      <a:accent5>
        <a:srgbClr val="004F8A"/>
      </a:accent5>
      <a:accent6>
        <a:srgbClr val="004F8A"/>
      </a:accent6>
      <a:hlink>
        <a:srgbClr val="004F8A"/>
      </a:hlink>
      <a:folHlink>
        <a:srgbClr val="004F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8660</Words>
  <Application>WPS 演示</Application>
  <PresentationFormat>宽屏</PresentationFormat>
  <Paragraphs>402</Paragraphs>
  <Slides>45</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45</vt:i4>
      </vt:variant>
    </vt:vector>
  </HeadingPairs>
  <TitlesOfParts>
    <vt:vector size="67" baseType="lpstr">
      <vt:lpstr>Arial</vt:lpstr>
      <vt:lpstr>宋体</vt:lpstr>
      <vt:lpstr>Wingdings</vt:lpstr>
      <vt:lpstr>张海山锐谐体</vt:lpstr>
      <vt:lpstr>Signika</vt:lpstr>
      <vt:lpstr>Directive Four</vt:lpstr>
      <vt:lpstr>Open Sans Extrabold</vt:lpstr>
      <vt:lpstr>微软雅黑</vt:lpstr>
      <vt:lpstr>Bebas Neue</vt:lpstr>
      <vt:lpstr>华文细黑</vt:lpstr>
      <vt:lpstr>Arial Unicode MS</vt:lpstr>
      <vt:lpstr>字魂27号-布丁体</vt:lpstr>
      <vt:lpstr>字魂27号-布丁体</vt:lpstr>
      <vt:lpstr>黑体</vt:lpstr>
      <vt:lpstr>Roboto Bold</vt:lpstr>
      <vt:lpstr>Calibri Light</vt:lpstr>
      <vt:lpstr>方正正粗黑简体</vt:lpstr>
      <vt:lpstr>楷体</vt:lpstr>
      <vt:lpstr>Calibri</vt:lpstr>
      <vt:lpstr>Lato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老学生一枚</cp:lastModifiedBy>
  <cp:revision>68</cp:revision>
  <dcterms:created xsi:type="dcterms:W3CDTF">2022-08-19T07:55:00Z</dcterms:created>
  <dcterms:modified xsi:type="dcterms:W3CDTF">2022-08-20T03:00:42Z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26BF19E9A9C74F678FAD38F8FC330D3A</vt:lpwstr>
  </property>
  <property fmtid="{D5CDD505-2E9C-101B-9397-08002B2CF9AE}" pid="3" name="KSOProductBuildVer">
    <vt:lpwstr>2052-11.1.0.12302</vt:lpwstr>
  </property>
</Properties>
</file>